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95" r:id="rId5"/>
    <p:sldId id="399" r:id="rId6"/>
    <p:sldId id="436" r:id="rId7"/>
    <p:sldId id="404" r:id="rId8"/>
    <p:sldId id="421" r:id="rId9"/>
    <p:sldId id="444" r:id="rId10"/>
    <p:sldId id="441" r:id="rId11"/>
    <p:sldId id="416" r:id="rId12"/>
    <p:sldId id="439" r:id="rId13"/>
    <p:sldId id="445" r:id="rId14"/>
    <p:sldId id="446" r:id="rId15"/>
    <p:sldId id="447" r:id="rId16"/>
    <p:sldId id="448" r:id="rId17"/>
    <p:sldId id="449" r:id="rId18"/>
    <p:sldId id="450" r:id="rId19"/>
    <p:sldId id="451" r:id="rId20"/>
    <p:sldId id="452" r:id="rId21"/>
    <p:sldId id="413" r:id="rId22"/>
    <p:sldId id="440" r:id="rId23"/>
    <p:sldId id="442" r:id="rId24"/>
    <p:sldId id="417" r:id="rId25"/>
    <p:sldId id="418" r:id="rId26"/>
    <p:sldId id="419" r:id="rId27"/>
    <p:sldId id="420" r:id="rId28"/>
    <p:sldId id="258" r:id="rId2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r" id="{43035885-A89A-4CEC-9BD5-085964B8C533}">
          <p14:sldIdLst>
            <p14:sldId id="395"/>
            <p14:sldId id="399"/>
            <p14:sldId id="436"/>
            <p14:sldId id="404"/>
            <p14:sldId id="421"/>
            <p14:sldId id="444"/>
            <p14:sldId id="441"/>
            <p14:sldId id="416"/>
            <p14:sldId id="439"/>
            <p14:sldId id="445"/>
            <p14:sldId id="446"/>
            <p14:sldId id="447"/>
            <p14:sldId id="448"/>
            <p14:sldId id="449"/>
            <p14:sldId id="450"/>
            <p14:sldId id="451"/>
            <p14:sldId id="452"/>
            <p14:sldId id="413"/>
            <p14:sldId id="440"/>
            <p14:sldId id="442"/>
            <p14:sldId id="417"/>
            <p14:sldId id="418"/>
            <p14:sldId id="419"/>
            <p14:sldId id="420"/>
          </p14:sldIdLst>
        </p14:section>
        <p14:section name="Indledning" id="{F73E8C2F-FEBF-4E60-B4BD-A4F21147818C}">
          <p14:sldIdLst>
            <p14:sldId id="258"/>
          </p14:sldIdLst>
        </p14:section>
        <p14:section name="Indholds-slides (midte)" id="{2A709F57-4A35-42A0-B051-8D15036E3E2C}">
          <p14:sldIdLst/>
        </p14:section>
        <p14:section name="Statements" id="{3D3B64CA-98EE-4347-9F46-6C74BE2B7D8E}">
          <p14:sldIdLst/>
        </p14:section>
        <p14:section name="Afslutning" id="{CB44DA8A-4400-4EF5-9539-D25C8C594E9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34B"/>
    <a:srgbClr val="D52F48"/>
    <a:srgbClr val="DC3047"/>
    <a:srgbClr val="17253E"/>
    <a:srgbClr val="DC2B4B"/>
    <a:srgbClr val="CF2D48"/>
    <a:srgbClr val="F3F3F3"/>
    <a:srgbClr val="C7C7C7"/>
    <a:srgbClr val="BF9963"/>
    <a:srgbClr val="16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FB87A-C6C9-4D73-999F-50C92D546FD1}" v="33" dt="2024-06-11T19:17:45.1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56" autoAdjust="0"/>
  </p:normalViewPr>
  <p:slideViewPr>
    <p:cSldViewPr snapToGrid="0">
      <p:cViewPr varScale="1">
        <p:scale>
          <a:sx n="47" d="100"/>
          <a:sy n="47" d="100"/>
        </p:scale>
        <p:origin x="139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eller" userId="ebb37f47-73c1-4af2-8118-85d3a5949150" providerId="ADAL" clId="{41DFB87A-C6C9-4D73-999F-50C92D546FD1}"/>
    <pc:docChg chg="undo custSel addSld delSld modSld sldOrd modSection">
      <pc:chgData name="Christina Teller" userId="ebb37f47-73c1-4af2-8118-85d3a5949150" providerId="ADAL" clId="{41DFB87A-C6C9-4D73-999F-50C92D546FD1}" dt="2024-06-11T19:18:39.368" v="1335" actId="14100"/>
      <pc:docMkLst>
        <pc:docMk/>
      </pc:docMkLst>
      <pc:sldChg chg="addSp delSp modSp mod">
        <pc:chgData name="Christina Teller" userId="ebb37f47-73c1-4af2-8118-85d3a5949150" providerId="ADAL" clId="{41DFB87A-C6C9-4D73-999F-50C92D546FD1}" dt="2024-06-11T19:17:50.001" v="1333" actId="1076"/>
        <pc:sldMkLst>
          <pc:docMk/>
          <pc:sldMk cId="1963344037" sldId="291"/>
        </pc:sldMkLst>
        <pc:spChg chg="mod">
          <ac:chgData name="Christina Teller" userId="ebb37f47-73c1-4af2-8118-85d3a5949150" providerId="ADAL" clId="{41DFB87A-C6C9-4D73-999F-50C92D546FD1}" dt="2024-06-11T19:17:50.001" v="1333" actId="1076"/>
          <ac:spMkLst>
            <pc:docMk/>
            <pc:sldMk cId="1963344037" sldId="291"/>
            <ac:spMk id="6" creationId="{5A108E51-E2A6-2545-9855-E05743C93237}"/>
          </ac:spMkLst>
        </pc:spChg>
        <pc:spChg chg="mod">
          <ac:chgData name="Christina Teller" userId="ebb37f47-73c1-4af2-8118-85d3a5949150" providerId="ADAL" clId="{41DFB87A-C6C9-4D73-999F-50C92D546FD1}" dt="2024-06-11T19:11:52.803" v="1245" actId="20577"/>
          <ac:spMkLst>
            <pc:docMk/>
            <pc:sldMk cId="1963344037" sldId="291"/>
            <ac:spMk id="7" creationId="{79D57A1D-A79C-B643-A92E-95284BE46951}"/>
          </ac:spMkLst>
        </pc:spChg>
        <pc:picChg chg="del">
          <ac:chgData name="Christina Teller" userId="ebb37f47-73c1-4af2-8118-85d3a5949150" providerId="ADAL" clId="{41DFB87A-C6C9-4D73-999F-50C92D546FD1}" dt="2024-06-11T19:16:52.287" v="1329" actId="478"/>
          <ac:picMkLst>
            <pc:docMk/>
            <pc:sldMk cId="1963344037" sldId="291"/>
            <ac:picMk id="2" creationId="{5A903DD7-61B9-3040-0411-61F06FDF4B6B}"/>
          </ac:picMkLst>
        </pc:picChg>
        <pc:picChg chg="add mod">
          <ac:chgData name="Christina Teller" userId="ebb37f47-73c1-4af2-8118-85d3a5949150" providerId="ADAL" clId="{41DFB87A-C6C9-4D73-999F-50C92D546FD1}" dt="2024-06-11T19:17:45.148" v="1332" actId="1076"/>
          <ac:picMkLst>
            <pc:docMk/>
            <pc:sldMk cId="1963344037" sldId="291"/>
            <ac:picMk id="6146" creationId="{B4C1AC99-A702-9724-76B9-98D7D74718E4}"/>
          </ac:picMkLst>
        </pc:picChg>
      </pc:sldChg>
      <pc:sldChg chg="addSp delSp modSp del mod setBg">
        <pc:chgData name="Christina Teller" userId="ebb37f47-73c1-4af2-8118-85d3a5949150" providerId="ADAL" clId="{41DFB87A-C6C9-4D73-999F-50C92D546FD1}" dt="2024-06-11T16:04:57.997" v="107" actId="47"/>
        <pc:sldMkLst>
          <pc:docMk/>
          <pc:sldMk cId="3154031603" sldId="309"/>
        </pc:sldMkLst>
        <pc:spChg chg="del">
          <ac:chgData name="Christina Teller" userId="ebb37f47-73c1-4af2-8118-85d3a5949150" providerId="ADAL" clId="{41DFB87A-C6C9-4D73-999F-50C92D546FD1}" dt="2024-06-11T15:58:16.901" v="8" actId="478"/>
          <ac:spMkLst>
            <pc:docMk/>
            <pc:sldMk cId="3154031603" sldId="309"/>
            <ac:spMk id="2" creationId="{4DC0C043-E2F5-0296-AFFE-4930F61C1979}"/>
          </ac:spMkLst>
        </pc:spChg>
        <pc:spChg chg="mod">
          <ac:chgData name="Christina Teller" userId="ebb37f47-73c1-4af2-8118-85d3a5949150" providerId="ADAL" clId="{41DFB87A-C6C9-4D73-999F-50C92D546FD1}" dt="2024-06-11T15:58:11.820" v="7" actId="20577"/>
          <ac:spMkLst>
            <pc:docMk/>
            <pc:sldMk cId="3154031603" sldId="309"/>
            <ac:spMk id="6" creationId="{06DCB987-E75E-1947-BDA5-9652327161A6}"/>
          </ac:spMkLst>
        </pc:spChg>
        <pc:picChg chg="add mod">
          <ac:chgData name="Christina Teller" userId="ebb37f47-73c1-4af2-8118-85d3a5949150" providerId="ADAL" clId="{41DFB87A-C6C9-4D73-999F-50C92D546FD1}" dt="2024-06-11T15:57:57.759" v="3" actId="1076"/>
          <ac:picMkLst>
            <pc:docMk/>
            <pc:sldMk cId="3154031603" sldId="309"/>
            <ac:picMk id="4" creationId="{FDE0B362-590A-1AEA-4E41-05F1CD74016B}"/>
          </ac:picMkLst>
        </pc:picChg>
      </pc:sldChg>
      <pc:sldChg chg="addSp delSp modSp mod setBg modClrScheme chgLayout">
        <pc:chgData name="Christina Teller" userId="ebb37f47-73c1-4af2-8118-85d3a5949150" providerId="ADAL" clId="{41DFB87A-C6C9-4D73-999F-50C92D546FD1}" dt="2024-06-11T19:03:27.045" v="1210" actId="27636"/>
        <pc:sldMkLst>
          <pc:docMk/>
          <pc:sldMk cId="368847807" sldId="394"/>
        </pc:sldMkLst>
        <pc:spChg chg="mod">
          <ac:chgData name="Christina Teller" userId="ebb37f47-73c1-4af2-8118-85d3a5949150" providerId="ADAL" clId="{41DFB87A-C6C9-4D73-999F-50C92D546FD1}" dt="2024-06-11T19:03:27.045" v="1210" actId="27636"/>
          <ac:spMkLst>
            <pc:docMk/>
            <pc:sldMk cId="368847807" sldId="394"/>
            <ac:spMk id="5" creationId="{019F8EB3-45BC-38B5-E4B9-B95897FFD6A3}"/>
          </ac:spMkLst>
        </pc:spChg>
        <pc:spChg chg="mod">
          <ac:chgData name="Christina Teller" userId="ebb37f47-73c1-4af2-8118-85d3a5949150" providerId="ADAL" clId="{41DFB87A-C6C9-4D73-999F-50C92D546FD1}" dt="2024-06-11T19:02:49.453" v="1204" actId="108"/>
          <ac:spMkLst>
            <pc:docMk/>
            <pc:sldMk cId="368847807" sldId="394"/>
            <ac:spMk id="9" creationId="{E3E086FB-8256-465E-9E71-7C59606882FB}"/>
          </ac:spMkLst>
        </pc:spChg>
        <pc:picChg chg="del">
          <ac:chgData name="Christina Teller" userId="ebb37f47-73c1-4af2-8118-85d3a5949150" providerId="ADAL" clId="{41DFB87A-C6C9-4D73-999F-50C92D546FD1}" dt="2024-06-11T19:01:59.106" v="1195" actId="478"/>
          <ac:picMkLst>
            <pc:docMk/>
            <pc:sldMk cId="368847807" sldId="394"/>
            <ac:picMk id="3" creationId="{A943D32B-40DD-715C-26B6-9340EBE1E9F1}"/>
          </ac:picMkLst>
        </pc:picChg>
        <pc:picChg chg="add mod">
          <ac:chgData name="Christina Teller" userId="ebb37f47-73c1-4af2-8118-85d3a5949150" providerId="ADAL" clId="{41DFB87A-C6C9-4D73-999F-50C92D546FD1}" dt="2024-06-11T19:02:41.300" v="1203" actId="26606"/>
          <ac:picMkLst>
            <pc:docMk/>
            <pc:sldMk cId="368847807" sldId="394"/>
            <ac:picMk id="2050" creationId="{27FD5970-D139-A71A-1BC8-A61D3EF50D8C}"/>
          </ac:picMkLst>
        </pc:picChg>
      </pc:sldChg>
      <pc:sldChg chg="addSp delSp modSp mod ord">
        <pc:chgData name="Christina Teller" userId="ebb37f47-73c1-4af2-8118-85d3a5949150" providerId="ADAL" clId="{41DFB87A-C6C9-4D73-999F-50C92D546FD1}" dt="2024-06-11T19:13:51.795" v="1253" actId="255"/>
        <pc:sldMkLst>
          <pc:docMk/>
          <pc:sldMk cId="2422541975" sldId="395"/>
        </pc:sldMkLst>
        <pc:spChg chg="add mod">
          <ac:chgData name="Christina Teller" userId="ebb37f47-73c1-4af2-8118-85d3a5949150" providerId="ADAL" clId="{41DFB87A-C6C9-4D73-999F-50C92D546FD1}" dt="2024-06-11T19:13:06.473" v="1249" actId="207"/>
          <ac:spMkLst>
            <pc:docMk/>
            <pc:sldMk cId="2422541975" sldId="395"/>
            <ac:spMk id="4" creationId="{6F436E76-FEED-6C95-1884-E80CC5D18F46}"/>
          </ac:spMkLst>
        </pc:spChg>
        <pc:spChg chg="mod">
          <ac:chgData name="Christina Teller" userId="ebb37f47-73c1-4af2-8118-85d3a5949150" providerId="ADAL" clId="{41DFB87A-C6C9-4D73-999F-50C92D546FD1}" dt="2024-06-11T19:13:51.795" v="1253" actId="255"/>
          <ac:spMkLst>
            <pc:docMk/>
            <pc:sldMk cId="2422541975" sldId="395"/>
            <ac:spMk id="6" creationId="{5A108E51-E2A6-2545-9855-E05743C93237}"/>
          </ac:spMkLst>
        </pc:spChg>
        <pc:spChg chg="del">
          <ac:chgData name="Christina Teller" userId="ebb37f47-73c1-4af2-8118-85d3a5949150" providerId="ADAL" clId="{41DFB87A-C6C9-4D73-999F-50C92D546FD1}" dt="2024-06-11T15:59:12.658" v="18" actId="478"/>
          <ac:spMkLst>
            <pc:docMk/>
            <pc:sldMk cId="2422541975" sldId="395"/>
            <ac:spMk id="7" creationId="{79D57A1D-A79C-B643-A92E-95284BE46951}"/>
          </ac:spMkLst>
        </pc:spChg>
        <pc:picChg chg="add mod">
          <ac:chgData name="Christina Teller" userId="ebb37f47-73c1-4af2-8118-85d3a5949150" providerId="ADAL" clId="{41DFB87A-C6C9-4D73-999F-50C92D546FD1}" dt="2024-06-11T16:01:27.686" v="39" actId="14100"/>
          <ac:picMkLst>
            <pc:docMk/>
            <pc:sldMk cId="2422541975" sldId="395"/>
            <ac:picMk id="3" creationId="{5C8931CC-F79E-145D-1D3E-BBC40DFC61A0}"/>
          </ac:picMkLst>
        </pc:picChg>
      </pc:sldChg>
      <pc:sldChg chg="addSp delSp modSp mod">
        <pc:chgData name="Christina Teller" userId="ebb37f47-73c1-4af2-8118-85d3a5949150" providerId="ADAL" clId="{41DFB87A-C6C9-4D73-999F-50C92D546FD1}" dt="2024-06-11T19:11:25.488" v="1227" actId="14100"/>
        <pc:sldMkLst>
          <pc:docMk/>
          <pc:sldMk cId="665066827" sldId="396"/>
        </pc:sldMkLst>
        <pc:spChg chg="del">
          <ac:chgData name="Christina Teller" userId="ebb37f47-73c1-4af2-8118-85d3a5949150" providerId="ADAL" clId="{41DFB87A-C6C9-4D73-999F-50C92D546FD1}" dt="2024-06-11T19:09:29.428" v="1211" actId="478"/>
          <ac:spMkLst>
            <pc:docMk/>
            <pc:sldMk cId="665066827" sldId="396"/>
            <ac:spMk id="7" creationId="{79D57A1D-A79C-B643-A92E-95284BE46951}"/>
          </ac:spMkLst>
        </pc:spChg>
        <pc:graphicFrameChg chg="add mod modGraphic">
          <ac:chgData name="Christina Teller" userId="ebb37f47-73c1-4af2-8118-85d3a5949150" providerId="ADAL" clId="{41DFB87A-C6C9-4D73-999F-50C92D546FD1}" dt="2024-06-11T19:11:25.488" v="1227" actId="14100"/>
          <ac:graphicFrameMkLst>
            <pc:docMk/>
            <pc:sldMk cId="665066827" sldId="396"/>
            <ac:graphicFrameMk id="2" creationId="{48D2A46A-8AF6-76E7-2F2A-96681B268D6B}"/>
          </ac:graphicFrameMkLst>
        </pc:graphicFrameChg>
      </pc:sldChg>
      <pc:sldChg chg="addSp new del mod">
        <pc:chgData name="Christina Teller" userId="ebb37f47-73c1-4af2-8118-85d3a5949150" providerId="ADAL" clId="{41DFB87A-C6C9-4D73-999F-50C92D546FD1}" dt="2024-06-11T16:05:00.572" v="108" actId="47"/>
        <pc:sldMkLst>
          <pc:docMk/>
          <pc:sldMk cId="2716205213" sldId="398"/>
        </pc:sldMkLst>
        <pc:picChg chg="add">
          <ac:chgData name="Christina Teller" userId="ebb37f47-73c1-4af2-8118-85d3a5949150" providerId="ADAL" clId="{41DFB87A-C6C9-4D73-999F-50C92D546FD1}" dt="2024-06-11T15:57:35.298" v="1" actId="22"/>
          <ac:picMkLst>
            <pc:docMk/>
            <pc:sldMk cId="2716205213" sldId="398"/>
            <ac:picMk id="3" creationId="{8ED73EBF-547F-DBB9-818E-224453733E3C}"/>
          </ac:picMkLst>
        </pc:picChg>
      </pc:sldChg>
      <pc:sldChg chg="addSp modSp add mod modNotesTx">
        <pc:chgData name="Christina Teller" userId="ebb37f47-73c1-4af2-8118-85d3a5949150" providerId="ADAL" clId="{41DFB87A-C6C9-4D73-999F-50C92D546FD1}" dt="2024-06-11T19:00:49.732" v="1192" actId="20577"/>
        <pc:sldMkLst>
          <pc:docMk/>
          <pc:sldMk cId="2262958904" sldId="399"/>
        </pc:sldMkLst>
        <pc:spChg chg="mod">
          <ac:chgData name="Christina Teller" userId="ebb37f47-73c1-4af2-8118-85d3a5949150" providerId="ADAL" clId="{41DFB87A-C6C9-4D73-999F-50C92D546FD1}" dt="2024-06-11T16:07:09.150" v="127" actId="2710"/>
          <ac:spMkLst>
            <pc:docMk/>
            <pc:sldMk cId="2262958904" sldId="399"/>
            <ac:spMk id="7" creationId="{79D57A1D-A79C-B643-A92E-95284BE46951}"/>
          </ac:spMkLst>
        </pc:spChg>
        <pc:picChg chg="add mod">
          <ac:chgData name="Christina Teller" userId="ebb37f47-73c1-4af2-8118-85d3a5949150" providerId="ADAL" clId="{41DFB87A-C6C9-4D73-999F-50C92D546FD1}" dt="2024-06-11T18:44:25.180" v="221" actId="1076"/>
          <ac:picMkLst>
            <pc:docMk/>
            <pc:sldMk cId="2262958904" sldId="399"/>
            <ac:picMk id="1026" creationId="{9B5820B0-B283-89E8-91AB-06EE83FCDF10}"/>
          </ac:picMkLst>
        </pc:picChg>
      </pc:sldChg>
      <pc:sldChg chg="addSp delSp new del mod modNotesTx">
        <pc:chgData name="Christina Teller" userId="ebb37f47-73c1-4af2-8118-85d3a5949150" providerId="ADAL" clId="{41DFB87A-C6C9-4D73-999F-50C92D546FD1}" dt="2024-06-11T19:01:06.875" v="1193" actId="47"/>
        <pc:sldMkLst>
          <pc:docMk/>
          <pc:sldMk cId="1673900748" sldId="400"/>
        </pc:sldMkLst>
        <pc:spChg chg="add del">
          <ac:chgData name="Christina Teller" userId="ebb37f47-73c1-4af2-8118-85d3a5949150" providerId="ADAL" clId="{41DFB87A-C6C9-4D73-999F-50C92D546FD1}" dt="2024-06-11T18:41:08.904" v="130" actId="22"/>
          <ac:spMkLst>
            <pc:docMk/>
            <pc:sldMk cId="1673900748" sldId="400"/>
            <ac:spMk id="3" creationId="{1732ADC2-14B7-DC01-FE53-73648CBD6BB1}"/>
          </ac:spMkLst>
        </pc:spChg>
        <pc:picChg chg="add del">
          <ac:chgData name="Christina Teller" userId="ebb37f47-73c1-4af2-8118-85d3a5949150" providerId="ADAL" clId="{41DFB87A-C6C9-4D73-999F-50C92D546FD1}" dt="2024-06-11T18:44:04.506" v="218" actId="21"/>
          <ac:picMkLst>
            <pc:docMk/>
            <pc:sldMk cId="1673900748" sldId="400"/>
            <ac:picMk id="1026" creationId="{9B5820B0-B283-89E8-91AB-06EE83FCDF10}"/>
          </ac:picMkLst>
        </pc:picChg>
      </pc:sldChg>
      <pc:sldChg chg="addSp delSp modSp add mod">
        <pc:chgData name="Christina Teller" userId="ebb37f47-73c1-4af2-8118-85d3a5949150" providerId="ADAL" clId="{41DFB87A-C6C9-4D73-999F-50C92D546FD1}" dt="2024-06-11T19:18:39.368" v="1335" actId="14100"/>
        <pc:sldMkLst>
          <pc:docMk/>
          <pc:sldMk cId="2409874624" sldId="400"/>
        </pc:sldMkLst>
        <pc:spChg chg="del">
          <ac:chgData name="Christina Teller" userId="ebb37f47-73c1-4af2-8118-85d3a5949150" providerId="ADAL" clId="{41DFB87A-C6C9-4D73-999F-50C92D546FD1}" dt="2024-06-11T19:15:49.424" v="1314" actId="478"/>
          <ac:spMkLst>
            <pc:docMk/>
            <pc:sldMk cId="2409874624" sldId="400"/>
            <ac:spMk id="4" creationId="{6F436E76-FEED-6C95-1884-E80CC5D18F46}"/>
          </ac:spMkLst>
        </pc:spChg>
        <pc:spChg chg="mod">
          <ac:chgData name="Christina Teller" userId="ebb37f47-73c1-4af2-8118-85d3a5949150" providerId="ADAL" clId="{41DFB87A-C6C9-4D73-999F-50C92D546FD1}" dt="2024-06-11T19:18:39.368" v="1335" actId="14100"/>
          <ac:spMkLst>
            <pc:docMk/>
            <pc:sldMk cId="2409874624" sldId="400"/>
            <ac:spMk id="6" creationId="{5A108E51-E2A6-2545-9855-E05743C93237}"/>
          </ac:spMkLst>
        </pc:spChg>
        <pc:picChg chg="del">
          <ac:chgData name="Christina Teller" userId="ebb37f47-73c1-4af2-8118-85d3a5949150" providerId="ADAL" clId="{41DFB87A-C6C9-4D73-999F-50C92D546FD1}" dt="2024-06-11T19:15:31.767" v="1309" actId="478"/>
          <ac:picMkLst>
            <pc:docMk/>
            <pc:sldMk cId="2409874624" sldId="400"/>
            <ac:picMk id="3" creationId="{5C8931CC-F79E-145D-1D3E-BBC40DFC61A0}"/>
          </ac:picMkLst>
        </pc:picChg>
        <pc:picChg chg="add mod">
          <ac:chgData name="Christina Teller" userId="ebb37f47-73c1-4af2-8118-85d3a5949150" providerId="ADAL" clId="{41DFB87A-C6C9-4D73-999F-50C92D546FD1}" dt="2024-06-11T19:16:33.696" v="1328" actId="1076"/>
          <ac:picMkLst>
            <pc:docMk/>
            <pc:sldMk cId="2409874624" sldId="400"/>
            <ac:picMk id="5122" creationId="{B3D58665-E87E-5A6F-F36D-8A322B869E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87AA-9EAE-4B41-84CF-FB6A1AD1A13A}" type="datetimeFigureOut">
              <a:rPr lang="da-DK" smtClean="0"/>
              <a:t>07-10-2024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05103-2E64-444E-BFDA-EA4AED8CD7A8}" type="slidenum">
              <a:rPr lang="da-DK" smtClean="0"/>
              <a:t>‹nr.›</a:t>
            </a:fld>
            <a:endParaRPr lang="da-DK"/>
          </a:p>
        </p:txBody>
      </p:sp>
    </p:spTree>
    <p:extLst>
      <p:ext uri="{BB962C8B-B14F-4D97-AF65-F5344CB8AC3E}">
        <p14:creationId xmlns:p14="http://schemas.microsoft.com/office/powerpoint/2010/main" val="4876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a:t>
            </a:fld>
            <a:endParaRPr lang="da-DK"/>
          </a:p>
        </p:txBody>
      </p:sp>
    </p:spTree>
    <p:extLst>
      <p:ext uri="{BB962C8B-B14F-4D97-AF65-F5344CB8AC3E}">
        <p14:creationId xmlns:p14="http://schemas.microsoft.com/office/powerpoint/2010/main" val="211376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10</a:t>
            </a:fld>
            <a:endParaRPr lang="da-DK"/>
          </a:p>
        </p:txBody>
      </p:sp>
    </p:spTree>
    <p:extLst>
      <p:ext uri="{BB962C8B-B14F-4D97-AF65-F5344CB8AC3E}">
        <p14:creationId xmlns:p14="http://schemas.microsoft.com/office/powerpoint/2010/main" val="2959089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11</a:t>
            </a:fld>
            <a:endParaRPr lang="da-DK"/>
          </a:p>
        </p:txBody>
      </p:sp>
    </p:spTree>
    <p:extLst>
      <p:ext uri="{BB962C8B-B14F-4D97-AF65-F5344CB8AC3E}">
        <p14:creationId xmlns:p14="http://schemas.microsoft.com/office/powerpoint/2010/main" val="1291606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12</a:t>
            </a:fld>
            <a:endParaRPr lang="da-DK"/>
          </a:p>
        </p:txBody>
      </p:sp>
    </p:spTree>
    <p:extLst>
      <p:ext uri="{BB962C8B-B14F-4D97-AF65-F5344CB8AC3E}">
        <p14:creationId xmlns:p14="http://schemas.microsoft.com/office/powerpoint/2010/main" val="408836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13</a:t>
            </a:fld>
            <a:endParaRPr lang="da-DK"/>
          </a:p>
        </p:txBody>
      </p:sp>
    </p:spTree>
    <p:extLst>
      <p:ext uri="{BB962C8B-B14F-4D97-AF65-F5344CB8AC3E}">
        <p14:creationId xmlns:p14="http://schemas.microsoft.com/office/powerpoint/2010/main" val="357321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14</a:t>
            </a:fld>
            <a:endParaRPr lang="da-DK"/>
          </a:p>
        </p:txBody>
      </p:sp>
    </p:spTree>
    <p:extLst>
      <p:ext uri="{BB962C8B-B14F-4D97-AF65-F5344CB8AC3E}">
        <p14:creationId xmlns:p14="http://schemas.microsoft.com/office/powerpoint/2010/main" val="3193313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15</a:t>
            </a:fld>
            <a:endParaRPr lang="da-DK"/>
          </a:p>
        </p:txBody>
      </p:sp>
    </p:spTree>
    <p:extLst>
      <p:ext uri="{BB962C8B-B14F-4D97-AF65-F5344CB8AC3E}">
        <p14:creationId xmlns:p14="http://schemas.microsoft.com/office/powerpoint/2010/main" val="275597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16</a:t>
            </a:fld>
            <a:endParaRPr lang="da-DK"/>
          </a:p>
        </p:txBody>
      </p:sp>
    </p:spTree>
    <p:extLst>
      <p:ext uri="{BB962C8B-B14F-4D97-AF65-F5344CB8AC3E}">
        <p14:creationId xmlns:p14="http://schemas.microsoft.com/office/powerpoint/2010/main" val="554513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17</a:t>
            </a:fld>
            <a:endParaRPr lang="da-DK"/>
          </a:p>
        </p:txBody>
      </p:sp>
    </p:spTree>
    <p:extLst>
      <p:ext uri="{BB962C8B-B14F-4D97-AF65-F5344CB8AC3E}">
        <p14:creationId xmlns:p14="http://schemas.microsoft.com/office/powerpoint/2010/main" val="3762936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18</a:t>
            </a:fld>
            <a:endParaRPr lang="da-DK"/>
          </a:p>
        </p:txBody>
      </p:sp>
    </p:spTree>
    <p:extLst>
      <p:ext uri="{BB962C8B-B14F-4D97-AF65-F5344CB8AC3E}">
        <p14:creationId xmlns:p14="http://schemas.microsoft.com/office/powerpoint/2010/main" val="1527801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19</a:t>
            </a:fld>
            <a:endParaRPr lang="da-DK"/>
          </a:p>
        </p:txBody>
      </p:sp>
    </p:spTree>
    <p:extLst>
      <p:ext uri="{BB962C8B-B14F-4D97-AF65-F5344CB8AC3E}">
        <p14:creationId xmlns:p14="http://schemas.microsoft.com/office/powerpoint/2010/main" val="290683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a:t>
            </a:fld>
            <a:endParaRPr lang="da-DK"/>
          </a:p>
        </p:txBody>
      </p:sp>
    </p:spTree>
    <p:extLst>
      <p:ext uri="{BB962C8B-B14F-4D97-AF65-F5344CB8AC3E}">
        <p14:creationId xmlns:p14="http://schemas.microsoft.com/office/powerpoint/2010/main" val="1279434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20</a:t>
            </a:fld>
            <a:endParaRPr lang="da-DK"/>
          </a:p>
        </p:txBody>
      </p:sp>
    </p:spTree>
    <p:extLst>
      <p:ext uri="{BB962C8B-B14F-4D97-AF65-F5344CB8AC3E}">
        <p14:creationId xmlns:p14="http://schemas.microsoft.com/office/powerpoint/2010/main" val="4023059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21</a:t>
            </a:fld>
            <a:endParaRPr lang="da-DK"/>
          </a:p>
        </p:txBody>
      </p:sp>
    </p:spTree>
    <p:extLst>
      <p:ext uri="{BB962C8B-B14F-4D97-AF65-F5344CB8AC3E}">
        <p14:creationId xmlns:p14="http://schemas.microsoft.com/office/powerpoint/2010/main" val="359747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22</a:t>
            </a:fld>
            <a:endParaRPr lang="da-DK"/>
          </a:p>
        </p:txBody>
      </p:sp>
    </p:spTree>
    <p:extLst>
      <p:ext uri="{BB962C8B-B14F-4D97-AF65-F5344CB8AC3E}">
        <p14:creationId xmlns:p14="http://schemas.microsoft.com/office/powerpoint/2010/main" val="2578399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23</a:t>
            </a:fld>
            <a:endParaRPr lang="da-DK"/>
          </a:p>
        </p:txBody>
      </p:sp>
    </p:spTree>
    <p:extLst>
      <p:ext uri="{BB962C8B-B14F-4D97-AF65-F5344CB8AC3E}">
        <p14:creationId xmlns:p14="http://schemas.microsoft.com/office/powerpoint/2010/main" val="927479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24</a:t>
            </a:fld>
            <a:endParaRPr lang="da-DK"/>
          </a:p>
        </p:txBody>
      </p:sp>
    </p:spTree>
    <p:extLst>
      <p:ext uri="{BB962C8B-B14F-4D97-AF65-F5344CB8AC3E}">
        <p14:creationId xmlns:p14="http://schemas.microsoft.com/office/powerpoint/2010/main" val="1198668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05103-2E64-444E-BFDA-EA4AED8CD7A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55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3</a:t>
            </a:fld>
            <a:endParaRPr lang="da-DK"/>
          </a:p>
        </p:txBody>
      </p:sp>
    </p:spTree>
    <p:extLst>
      <p:ext uri="{BB962C8B-B14F-4D97-AF65-F5344CB8AC3E}">
        <p14:creationId xmlns:p14="http://schemas.microsoft.com/office/powerpoint/2010/main" val="276772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4</a:t>
            </a:fld>
            <a:endParaRPr lang="da-DK"/>
          </a:p>
        </p:txBody>
      </p:sp>
    </p:spTree>
    <p:extLst>
      <p:ext uri="{BB962C8B-B14F-4D97-AF65-F5344CB8AC3E}">
        <p14:creationId xmlns:p14="http://schemas.microsoft.com/office/powerpoint/2010/main" val="3075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5</a:t>
            </a:fld>
            <a:endParaRPr lang="da-DK"/>
          </a:p>
        </p:txBody>
      </p:sp>
    </p:spTree>
    <p:extLst>
      <p:ext uri="{BB962C8B-B14F-4D97-AF65-F5344CB8AC3E}">
        <p14:creationId xmlns:p14="http://schemas.microsoft.com/office/powerpoint/2010/main" val="93043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6</a:t>
            </a:fld>
            <a:endParaRPr lang="da-DK"/>
          </a:p>
        </p:txBody>
      </p:sp>
    </p:spTree>
    <p:extLst>
      <p:ext uri="{BB962C8B-B14F-4D97-AF65-F5344CB8AC3E}">
        <p14:creationId xmlns:p14="http://schemas.microsoft.com/office/powerpoint/2010/main" val="295735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7</a:t>
            </a:fld>
            <a:endParaRPr lang="da-DK"/>
          </a:p>
        </p:txBody>
      </p:sp>
    </p:spTree>
    <p:extLst>
      <p:ext uri="{BB962C8B-B14F-4D97-AF65-F5344CB8AC3E}">
        <p14:creationId xmlns:p14="http://schemas.microsoft.com/office/powerpoint/2010/main" val="41330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8</a:t>
            </a:fld>
            <a:endParaRPr lang="da-DK"/>
          </a:p>
        </p:txBody>
      </p:sp>
    </p:spTree>
    <p:extLst>
      <p:ext uri="{BB962C8B-B14F-4D97-AF65-F5344CB8AC3E}">
        <p14:creationId xmlns:p14="http://schemas.microsoft.com/office/powerpoint/2010/main" val="355330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Obs. på at vinde over andre</a:t>
            </a:r>
            <a:r>
              <a:rPr lang="da-DK" baseline="0" dirty="0" smtClean="0"/>
              <a:t> er ude af deres hænder.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Baseres selvtillid særligt her, så kan de hurtig blive ramt. </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9</a:t>
            </a:fld>
            <a:endParaRPr lang="da-DK"/>
          </a:p>
        </p:txBody>
      </p:sp>
    </p:spTree>
    <p:extLst>
      <p:ext uri="{BB962C8B-B14F-4D97-AF65-F5344CB8AC3E}">
        <p14:creationId xmlns:p14="http://schemas.microsoft.com/office/powerpoint/2010/main" val="4188384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3E6A-ACAB-144A-8DA3-E466382659F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Subtitle 2">
            <a:extLst>
              <a:ext uri="{FF2B5EF4-FFF2-40B4-BE49-F238E27FC236}">
                <a16:creationId xmlns:a16="http://schemas.microsoft.com/office/drawing/2014/main" id="{FAFE1B0E-C1EC-BE41-A1AF-E6A87D344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Date Placeholder 3">
            <a:extLst>
              <a:ext uri="{FF2B5EF4-FFF2-40B4-BE49-F238E27FC236}">
                <a16:creationId xmlns:a16="http://schemas.microsoft.com/office/drawing/2014/main" id="{97EDFA4B-E37B-6A4F-8A15-348AADFACB07}"/>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5" name="Footer Placeholder 4">
            <a:extLst>
              <a:ext uri="{FF2B5EF4-FFF2-40B4-BE49-F238E27FC236}">
                <a16:creationId xmlns:a16="http://schemas.microsoft.com/office/drawing/2014/main" id="{999A5ED5-830E-004B-9361-E94E4E08549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4659986-9702-5449-810E-4FFF61FF526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87674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0583-1925-9C4C-B599-B06EECFF03F8}"/>
              </a:ext>
            </a:extLst>
          </p:cNvPr>
          <p:cNvSpPr>
            <a:spLocks noGrp="1"/>
          </p:cNvSpPr>
          <p:nvPr>
            <p:ph type="title"/>
          </p:nvPr>
        </p:nvSpPr>
        <p:spPr/>
        <p:txBody>
          <a:bodyPr/>
          <a:lstStyle/>
          <a:p>
            <a:r>
              <a:rPr lang="da-DK"/>
              <a:t>Klik for at redigere titeltypografien i masteren</a:t>
            </a:r>
          </a:p>
        </p:txBody>
      </p:sp>
      <p:sp>
        <p:nvSpPr>
          <p:cNvPr id="3" name="Vertical Text Placeholder 2">
            <a:extLst>
              <a:ext uri="{FF2B5EF4-FFF2-40B4-BE49-F238E27FC236}">
                <a16:creationId xmlns:a16="http://schemas.microsoft.com/office/drawing/2014/main" id="{F0F9C706-7B6C-4048-8785-F0DB4FA5383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66F6141F-7D0B-F64D-A9E2-1BF02DCDA8FD}"/>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5" name="Footer Placeholder 4">
            <a:extLst>
              <a:ext uri="{FF2B5EF4-FFF2-40B4-BE49-F238E27FC236}">
                <a16:creationId xmlns:a16="http://schemas.microsoft.com/office/drawing/2014/main" id="{1F8C7C68-FD56-E14B-B20F-76020E52A31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8D77A9C-23D5-BA4A-B436-6FAE3924872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4471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0335E-9424-A64E-B97D-51482303B7B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7C7AECF0-E840-DA48-9513-BEB726FFDB5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C0831CD8-8E03-044A-9EDD-35B0D96A598A}"/>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5" name="Footer Placeholder 4">
            <a:extLst>
              <a:ext uri="{FF2B5EF4-FFF2-40B4-BE49-F238E27FC236}">
                <a16:creationId xmlns:a16="http://schemas.microsoft.com/office/drawing/2014/main" id="{1039D2F0-7073-A749-B225-50A9D442B85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FCCC37B-87A4-CE42-AC0E-94579306A72A}"/>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9803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0A69-41B1-084A-A047-119CB0D92004}"/>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52B6CF1B-B404-694A-907E-2C7A3B23EE7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77FDFA28-26D5-0C41-9546-196AD8AB643C}"/>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5" name="Footer Placeholder 4">
            <a:extLst>
              <a:ext uri="{FF2B5EF4-FFF2-40B4-BE49-F238E27FC236}">
                <a16:creationId xmlns:a16="http://schemas.microsoft.com/office/drawing/2014/main" id="{44816AC3-5B9C-0444-A53A-E446362F190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F4A4DA5-060B-7445-AF7B-1B1F116DE86C}"/>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326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634F-4A4A-BE4C-85C6-692C4D0E170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09372EE1-C8C3-9243-ACBC-3ECD69655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6B921DCF-46BB-A345-A0E9-4DB9C0B8F74F}"/>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5" name="Footer Placeholder 4">
            <a:extLst>
              <a:ext uri="{FF2B5EF4-FFF2-40B4-BE49-F238E27FC236}">
                <a16:creationId xmlns:a16="http://schemas.microsoft.com/office/drawing/2014/main" id="{FA1DEB18-4EEB-0548-BEFC-D4B1FF67056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64E9F80-6A1A-684C-8F1F-9B03FCB2FC70}"/>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553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B16-2B7B-CC43-A6DD-6F4D998576A7}"/>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A791A4C5-FB3E-B14E-81C9-7EFD69626B4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39D63E03-7D3F-C641-9A0C-5E9F5D02014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5AA03513-1C91-4942-BB7B-DA7460BC94C1}"/>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6" name="Footer Placeholder 5">
            <a:extLst>
              <a:ext uri="{FF2B5EF4-FFF2-40B4-BE49-F238E27FC236}">
                <a16:creationId xmlns:a16="http://schemas.microsoft.com/office/drawing/2014/main" id="{EF3E279B-3137-E648-B42F-D25BB643A08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857F63D-2421-8442-B20B-7FD7EBD5287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8953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343C-EA6C-0D4E-AF4C-F7677785A30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Text Placeholder 2">
            <a:extLst>
              <a:ext uri="{FF2B5EF4-FFF2-40B4-BE49-F238E27FC236}">
                <a16:creationId xmlns:a16="http://schemas.microsoft.com/office/drawing/2014/main" id="{FEEBE044-B084-C24B-BC49-9704F9893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CCDD736F-6CF4-474C-9D8C-2E950FB02A7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17A5A584-5D97-7F4C-8412-6EEA05479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8186B358-BA4F-0348-8C38-7E56DEF819C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8C6A0842-CDBA-9440-B1E5-BB2530E9C1B4}"/>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8" name="Footer Placeholder 7">
            <a:extLst>
              <a:ext uri="{FF2B5EF4-FFF2-40B4-BE49-F238E27FC236}">
                <a16:creationId xmlns:a16="http://schemas.microsoft.com/office/drawing/2014/main" id="{28194AE3-3D41-984A-B882-7BC5551AAD4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EF8F07AD-1574-0846-BB75-B40AFF4817E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69250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D568-3D8C-CE4E-8AE8-49DBC0A02DBE}"/>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D5F2013A-2090-E54F-AF71-0AD5680B0061}"/>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4" name="Footer Placeholder 3">
            <a:extLst>
              <a:ext uri="{FF2B5EF4-FFF2-40B4-BE49-F238E27FC236}">
                <a16:creationId xmlns:a16="http://schemas.microsoft.com/office/drawing/2014/main" id="{63638D33-0968-A54C-BE07-FD67E91B1B1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8F4531D9-876C-CC45-A1D4-7A07EBECB398}"/>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80227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4AEBE-61B2-7341-88F5-BC368883C7A3}"/>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3" name="Footer Placeholder 2">
            <a:extLst>
              <a:ext uri="{FF2B5EF4-FFF2-40B4-BE49-F238E27FC236}">
                <a16:creationId xmlns:a16="http://schemas.microsoft.com/office/drawing/2014/main" id="{3A4A8AFD-BF21-3A42-AC67-27A90C3DEA6E}"/>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4AC60187-60B3-BA46-BD99-6F9051AF414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98427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5C72-4CBA-9F40-A865-AA0532F2236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FCCA2717-4025-2240-986C-4C04132B6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E3DD7EB7-DEB3-384A-8E60-25207E67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21448177-6CDE-A548-9EE2-1AA0C42EF6EC}"/>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6" name="Footer Placeholder 5">
            <a:extLst>
              <a:ext uri="{FF2B5EF4-FFF2-40B4-BE49-F238E27FC236}">
                <a16:creationId xmlns:a16="http://schemas.microsoft.com/office/drawing/2014/main" id="{8F94C9BA-DF15-9B43-AC7F-969FEA7D243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78D477F-F8D2-5241-B3C7-2854C9547AB9}"/>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17258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8A19-6E3D-044A-BA6A-AD46FFF595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E2E6BFCB-8E05-F94E-887B-B58BA91A3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7E8C99C6-AC6D-5F41-8E13-4604BC29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947F3046-D815-C74E-BC2B-DFDA6BF9394E}"/>
              </a:ext>
            </a:extLst>
          </p:cNvPr>
          <p:cNvSpPr>
            <a:spLocks noGrp="1"/>
          </p:cNvSpPr>
          <p:nvPr>
            <p:ph type="dt" sz="half" idx="10"/>
          </p:nvPr>
        </p:nvSpPr>
        <p:spPr/>
        <p:txBody>
          <a:bodyPr/>
          <a:lstStyle/>
          <a:p>
            <a:fld id="{6456FB8D-EF4B-2C45-9869-371CC6E57A99}" type="datetimeFigureOut">
              <a:rPr lang="da-DK" smtClean="0"/>
              <a:t>07-10-2024</a:t>
            </a:fld>
            <a:endParaRPr lang="da-DK"/>
          </a:p>
        </p:txBody>
      </p:sp>
      <p:sp>
        <p:nvSpPr>
          <p:cNvPr id="6" name="Footer Placeholder 5">
            <a:extLst>
              <a:ext uri="{FF2B5EF4-FFF2-40B4-BE49-F238E27FC236}">
                <a16:creationId xmlns:a16="http://schemas.microsoft.com/office/drawing/2014/main" id="{6DCA33BE-366E-CA4C-9917-89D0280CA90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557D7EE-5D68-0047-9D22-D8E2A1B899D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70663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78359-D0B2-954C-BFED-C292A262F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9D15EA43-D3E8-1642-9C2A-C6777636E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5888A887-3BCD-6141-B7D3-84F347423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6FB8D-EF4B-2C45-9869-371CC6E57A99}" type="datetimeFigureOut">
              <a:rPr lang="da-DK" smtClean="0"/>
              <a:t>07-10-2024</a:t>
            </a:fld>
            <a:endParaRPr lang="da-DK"/>
          </a:p>
        </p:txBody>
      </p:sp>
      <p:sp>
        <p:nvSpPr>
          <p:cNvPr id="5" name="Footer Placeholder 4">
            <a:extLst>
              <a:ext uri="{FF2B5EF4-FFF2-40B4-BE49-F238E27FC236}">
                <a16:creationId xmlns:a16="http://schemas.microsoft.com/office/drawing/2014/main" id="{ABC27BA7-A2FB-5045-9DCF-DAFEFE7B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D0C81B2-C816-4D4A-8E15-2BBD038FA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A5859-79F5-D942-B5CA-308B33ACAFDA}" type="slidenum">
              <a:rPr lang="da-DK" smtClean="0"/>
              <a:t>‹nr.›</a:t>
            </a:fld>
            <a:endParaRPr lang="da-DK"/>
          </a:p>
        </p:txBody>
      </p:sp>
    </p:spTree>
    <p:extLst>
      <p:ext uri="{BB962C8B-B14F-4D97-AF65-F5344CB8AC3E}">
        <p14:creationId xmlns:p14="http://schemas.microsoft.com/office/powerpoint/2010/main" val="327859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570596" y="2715175"/>
            <a:ext cx="11905674" cy="2185214"/>
          </a:xfrm>
          <a:prstGeom prst="rect">
            <a:avLst/>
          </a:prstGeom>
          <a:noFill/>
        </p:spPr>
        <p:txBody>
          <a:bodyPr wrap="square" lIns="108000" rtlCol="0">
            <a:spAutoFit/>
          </a:bodyPr>
          <a:lstStyle/>
          <a:p>
            <a:pPr marR="0" lvl="0" indent="0" fontAlgn="auto">
              <a:lnSpc>
                <a:spcPct val="100000"/>
              </a:lnSpc>
              <a:spcBef>
                <a:spcPts val="0"/>
              </a:spcBef>
              <a:spcAft>
                <a:spcPts val="0"/>
              </a:spcAft>
              <a:buClrTx/>
              <a:buSzTx/>
              <a:buFontTx/>
              <a:buNone/>
              <a:tabLst/>
              <a:defRPr/>
            </a:pPr>
            <a:r>
              <a:rPr lang="da-DK" sz="4000" b="1" spc="300" dirty="0" smtClean="0">
                <a:solidFill>
                  <a:srgbClr val="DC3047"/>
                </a:solidFill>
                <a:latin typeface="Arial Black" panose="020B0604020202020204" pitchFamily="34" charset="0"/>
              </a:rPr>
              <a:t>Trivsel</a:t>
            </a:r>
          </a:p>
          <a:p>
            <a:pPr marR="0" lvl="0" indent="0" fontAlgn="auto">
              <a:lnSpc>
                <a:spcPct val="100000"/>
              </a:lnSpc>
              <a:spcBef>
                <a:spcPts val="0"/>
              </a:spcBef>
              <a:spcAft>
                <a:spcPts val="0"/>
              </a:spcAft>
              <a:buClrTx/>
              <a:buSzTx/>
              <a:buFontTx/>
              <a:buNone/>
              <a:tabLst/>
              <a:defRPr/>
            </a:pPr>
            <a:endParaRPr lang="da-DK" sz="4000" b="1" spc="300" dirty="0">
              <a:solidFill>
                <a:srgbClr val="DC3047"/>
              </a:solidFill>
              <a:latin typeface="Arial Black" panose="020B0604020202020204" pitchFamily="34" charset="0"/>
            </a:endParaRPr>
          </a:p>
          <a:p>
            <a:pPr marR="0" lvl="0" indent="0" fontAlgn="auto">
              <a:lnSpc>
                <a:spcPct val="100000"/>
              </a:lnSpc>
              <a:spcBef>
                <a:spcPts val="0"/>
              </a:spcBef>
              <a:spcAft>
                <a:spcPts val="0"/>
              </a:spcAft>
              <a:buClrTx/>
              <a:buSzTx/>
              <a:buFontTx/>
              <a:buNone/>
              <a:tabLst/>
              <a:defRPr/>
            </a:pPr>
            <a:endParaRPr lang="da-DK" sz="1600" b="1" spc="300" dirty="0">
              <a:solidFill>
                <a:srgbClr val="DC3047"/>
              </a:solidFill>
              <a:latin typeface="Arial Black" panose="020B0604020202020204" pitchFamily="34" charset="0"/>
            </a:endParaRPr>
          </a:p>
          <a:p>
            <a:endParaRPr lang="da-DK" sz="4000" b="1" spc="300" dirty="0">
              <a:latin typeface="Arial Black" panose="020B0604020202020204" pitchFamily="34" charset="0"/>
              <a:cs typeface="Arial Black" panose="020B0604020202020204" pitchFamily="34" charset="0"/>
            </a:endParaRPr>
          </a:p>
        </p:txBody>
      </p:sp>
      <p:pic>
        <p:nvPicPr>
          <p:cNvPr id="3" name="Billede 2">
            <a:extLst>
              <a:ext uri="{FF2B5EF4-FFF2-40B4-BE49-F238E27FC236}">
                <a16:creationId xmlns:a16="http://schemas.microsoft.com/office/drawing/2014/main" id="{5C8931CC-F79E-145D-1D3E-BBC40DFC61A0}"/>
              </a:ext>
            </a:extLst>
          </p:cNvPr>
          <p:cNvPicPr>
            <a:picLocks noChangeAspect="1"/>
          </p:cNvPicPr>
          <p:nvPr/>
        </p:nvPicPr>
        <p:blipFill>
          <a:blip r:embed="rId4"/>
          <a:stretch>
            <a:fillRect/>
          </a:stretch>
        </p:blipFill>
        <p:spPr>
          <a:xfrm>
            <a:off x="7625278" y="814070"/>
            <a:ext cx="3852599" cy="5121138"/>
          </a:xfrm>
          <a:prstGeom prst="rect">
            <a:avLst/>
          </a:prstGeom>
        </p:spPr>
      </p:pic>
      <p:sp>
        <p:nvSpPr>
          <p:cNvPr id="4" name="TextBox 10">
            <a:extLst>
              <a:ext uri="{FF2B5EF4-FFF2-40B4-BE49-F238E27FC236}">
                <a16:creationId xmlns:a16="http://schemas.microsoft.com/office/drawing/2014/main" id="{6F436E76-FEED-6C95-1884-E80CC5D18F46}"/>
              </a:ext>
            </a:extLst>
          </p:cNvPr>
          <p:cNvSpPr txBox="1"/>
          <p:nvPr/>
        </p:nvSpPr>
        <p:spPr>
          <a:xfrm>
            <a:off x="495880" y="1847921"/>
            <a:ext cx="7561113" cy="276999"/>
          </a:xfrm>
          <a:prstGeom prst="rect">
            <a:avLst/>
          </a:prstGeom>
          <a:noFill/>
        </p:spPr>
        <p:txBody>
          <a:bodyPr wrap="square" lIns="108000" tIns="45720" rIns="91440" bIns="45720" rtlCol="0" anchor="t">
            <a:spAutoFit/>
          </a:bodyPr>
          <a:lstStyle/>
          <a:p>
            <a:r>
              <a:rPr lang="da-DK" sz="1200" b="1" spc="300" dirty="0" smtClean="0">
                <a:latin typeface="Arial" panose="020B0604020202020204" pitchFamily="34" charset="0"/>
                <a:cs typeface="Arial" panose="020B0604020202020204" pitchFamily="34" charset="0"/>
              </a:rPr>
              <a:t>Kolding xx/xx/2024</a:t>
            </a:r>
            <a:endParaRPr lang="da-DK" sz="1200" b="1"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54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593852" y="430307"/>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Selvværd</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5" name="Rektangel 4"/>
          <p:cNvSpPr/>
          <p:nvPr/>
        </p:nvSpPr>
        <p:spPr>
          <a:xfrm>
            <a:off x="593852" y="1213496"/>
            <a:ext cx="8681421" cy="5232202"/>
          </a:xfrm>
          <a:prstGeom prst="rect">
            <a:avLst/>
          </a:prstGeom>
        </p:spPr>
        <p:txBody>
          <a:bodyPr wrap="square">
            <a:spAutoFit/>
          </a:bodyPr>
          <a:lstStyle/>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Barnets selvværd bestemmes af, hvor meget værdi barnet tillægger sig selv som person. </a:t>
            </a:r>
          </a:p>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Det kan være en vurdering af sig selv, i forhold til andre eller en vurdering af, hvor godt barnet synes han/hun klarer sig. </a:t>
            </a:r>
            <a:endParaRPr lang="da-DK" sz="1400" dirty="0">
              <a:latin typeface="Arial" panose="020B0604020202020204" pitchFamily="34" charset="0"/>
              <a:cs typeface="Arial" panose="020B0604020202020204" pitchFamily="34" charset="0"/>
            </a:endParaRPr>
          </a:p>
          <a:p>
            <a:pPr>
              <a:lnSpc>
                <a:spcPct val="150000"/>
              </a:lnSpc>
              <a:spcAft>
                <a:spcPts val="800"/>
              </a:spcAft>
            </a:pP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Sportens positive påvirkning:</a:t>
            </a:r>
          </a:p>
          <a:p>
            <a:pPr marL="285750" indent="-285750">
              <a:lnSpc>
                <a:spcPct val="150000"/>
              </a:lnSpc>
              <a:spcAft>
                <a:spcPts val="800"/>
              </a:spcAft>
              <a:buFont typeface="Arial" panose="020B0604020202020204" pitchFamily="34" charset="0"/>
              <a:buChar char="•"/>
            </a:pPr>
            <a:r>
              <a:rPr lang="da-DK" sz="1400" dirty="0">
                <a:latin typeface="Arial" panose="020B0604020202020204" pitchFamily="34" charset="0"/>
                <a:ea typeface="Times New Roman" panose="02020603050405020304" pitchFamily="18" charset="0"/>
                <a:cs typeface="Arial" panose="020B0604020202020204" pitchFamily="34" charset="0"/>
              </a:rPr>
              <a:t>Ø</a:t>
            </a:r>
            <a:r>
              <a:rPr lang="da-DK" sz="1400" dirty="0" smtClean="0">
                <a:latin typeface="Arial" panose="020B0604020202020204" pitchFamily="34" charset="0"/>
                <a:ea typeface="Times New Roman" panose="02020603050405020304" pitchFamily="18" charset="0"/>
                <a:cs typeface="Arial" panose="020B0604020202020204" pitchFamily="34" charset="0"/>
              </a:rPr>
              <a:t>ge </a:t>
            </a:r>
            <a:r>
              <a:rPr lang="da-DK" sz="1400" dirty="0">
                <a:latin typeface="Arial" panose="020B0604020202020204" pitchFamily="34" charset="0"/>
                <a:ea typeface="Times New Roman" panose="02020603050405020304" pitchFamily="18" charset="0"/>
                <a:cs typeface="Arial" panose="020B0604020202020204" pitchFamily="34" charset="0"/>
              </a:rPr>
              <a:t>følelsen af fysisk selvværd f.eks. at føle sig kompetent omkring færdigheder og at have et positivt billede af egen krop.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spcAft>
                <a:spcPts val="800"/>
              </a:spcAft>
              <a:buFont typeface="Arial" panose="020B0604020202020204" pitchFamily="34" charset="0"/>
              <a:buChar char="•"/>
            </a:pPr>
            <a:r>
              <a:rPr lang="da-DK" sz="1400" dirty="0">
                <a:latin typeface="Arial" panose="020B0604020202020204" pitchFamily="34" charset="0"/>
                <a:ea typeface="Times New Roman" panose="02020603050405020304" pitchFamily="18" charset="0"/>
                <a:cs typeface="Arial" panose="020B0604020202020204" pitchFamily="34" charset="0"/>
              </a:rPr>
              <a:t>B</a:t>
            </a:r>
            <a:r>
              <a:rPr lang="da-DK" sz="1400" dirty="0" smtClean="0">
                <a:latin typeface="Arial" panose="020B0604020202020204" pitchFamily="34" charset="0"/>
                <a:ea typeface="Times New Roman" panose="02020603050405020304" pitchFamily="18" charset="0"/>
                <a:cs typeface="Arial" panose="020B0604020202020204" pitchFamily="34" charset="0"/>
              </a:rPr>
              <a:t>idrage </a:t>
            </a:r>
            <a:r>
              <a:rPr lang="da-DK" sz="1400" dirty="0">
                <a:latin typeface="Arial" panose="020B0604020202020204" pitchFamily="34" charset="0"/>
                <a:ea typeface="Times New Roman" panose="02020603050405020304" pitchFamily="18" charset="0"/>
                <a:cs typeface="Arial" panose="020B0604020202020204" pitchFamily="34" charset="0"/>
              </a:rPr>
              <a:t>til at udvikle barnets sociale og emotionelle færdigheder, </a:t>
            </a:r>
            <a:r>
              <a:rPr lang="da-DK" sz="1400" dirty="0" smtClean="0">
                <a:latin typeface="Arial" panose="020B0604020202020204" pitchFamily="34" charset="0"/>
                <a:ea typeface="Times New Roman" panose="02020603050405020304" pitchFamily="18" charset="0"/>
                <a:cs typeface="Arial" panose="020B0604020202020204" pitchFamily="34" charset="0"/>
              </a:rPr>
              <a:t>og dermed selvværd</a:t>
            </a:r>
            <a:r>
              <a:rPr lang="da-DK" sz="1400" dirty="0">
                <a:latin typeface="Arial" panose="020B0604020202020204" pitchFamily="34" charset="0"/>
                <a:ea typeface="Times New Roman" panose="02020603050405020304" pitchFamily="18" charset="0"/>
                <a:cs typeface="Arial" panose="020B0604020202020204" pitchFamily="34" charset="0"/>
              </a:rPr>
              <a:t>. </a:t>
            </a:r>
            <a:br>
              <a:rPr lang="da-DK" sz="1400" dirty="0">
                <a:latin typeface="Arial" panose="020B0604020202020204" pitchFamily="34" charset="0"/>
                <a:ea typeface="Times New Roman" panose="02020603050405020304" pitchFamily="18" charset="0"/>
                <a:cs typeface="Arial" panose="020B0604020202020204" pitchFamily="34" charset="0"/>
              </a:rPr>
            </a:b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Sårbarhed ved deltagelse i sport:</a:t>
            </a: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Hvis barnet </a:t>
            </a:r>
            <a:r>
              <a:rPr lang="da-DK" sz="1400" dirty="0">
                <a:latin typeface="Arial" panose="020B0604020202020204" pitchFamily="34" charset="0"/>
                <a:ea typeface="Times New Roman" panose="02020603050405020304" pitchFamily="18" charset="0"/>
                <a:cs typeface="Arial" panose="020B0604020202020204" pitchFamily="34" charset="0"/>
              </a:rPr>
              <a:t>f.eks. oplever at han/hun mangler færdigheder eller anser hans/hendes krop for at være utilstrækkelig.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spcAft>
                <a:spcPts val="800"/>
              </a:spcAft>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Store mængder </a:t>
            </a:r>
            <a:r>
              <a:rPr lang="da-DK" sz="1400" dirty="0">
                <a:latin typeface="Arial" panose="020B0604020202020204" pitchFamily="34" charset="0"/>
                <a:ea typeface="Times New Roman" panose="02020603050405020304" pitchFamily="18" charset="0"/>
                <a:cs typeface="Arial" panose="020B0604020202020204" pitchFamily="34" charset="0"/>
              </a:rPr>
              <a:t>tid og engagement </a:t>
            </a:r>
            <a:r>
              <a:rPr lang="da-DK" sz="1400" dirty="0" smtClean="0">
                <a:latin typeface="Arial" panose="020B0604020202020204" pitchFamily="34" charset="0"/>
                <a:ea typeface="Times New Roman" panose="02020603050405020304" pitchFamily="18" charset="0"/>
                <a:cs typeface="Arial" panose="020B0604020202020204" pitchFamily="34" charset="0"/>
              </a:rPr>
              <a:t>i sporten kan få forældre og trænere til at </a:t>
            </a:r>
            <a:r>
              <a:rPr lang="da-DK" sz="1400" dirty="0">
                <a:latin typeface="Arial" panose="020B0604020202020204" pitchFamily="34" charset="0"/>
                <a:ea typeface="Times New Roman" panose="02020603050405020304" pitchFamily="18" charset="0"/>
                <a:cs typeface="Arial" panose="020B0604020202020204" pitchFamily="34" charset="0"/>
              </a:rPr>
              <a:t>negligere barnets sociale og faglige </a:t>
            </a:r>
            <a:r>
              <a:rPr lang="da-DK" sz="1400" dirty="0" smtClean="0">
                <a:latin typeface="Arial" panose="020B0604020202020204" pitchFamily="34" charset="0"/>
                <a:ea typeface="Times New Roman" panose="02020603050405020304" pitchFamily="18" charset="0"/>
                <a:cs typeface="Arial" panose="020B0604020202020204" pitchFamily="34" charset="0"/>
              </a:rPr>
              <a:t>udvikling uden for sporten. </a:t>
            </a: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6420" y="1597683"/>
            <a:ext cx="3706102" cy="4268968"/>
          </a:xfrm>
          <a:prstGeom prst="rect">
            <a:avLst/>
          </a:prstGeom>
        </p:spPr>
      </p:pic>
    </p:spTree>
    <p:extLst>
      <p:ext uri="{BB962C8B-B14F-4D97-AF65-F5344CB8AC3E}">
        <p14:creationId xmlns:p14="http://schemas.microsoft.com/office/powerpoint/2010/main" val="32253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713" y="67365"/>
            <a:ext cx="7186108" cy="6790635"/>
          </a:xfrm>
          <a:prstGeom prst="rect">
            <a:avLst/>
          </a:prstGeom>
        </p:spPr>
      </p:pic>
    </p:spTree>
    <p:extLst>
      <p:ext uri="{BB962C8B-B14F-4D97-AF65-F5344CB8AC3E}">
        <p14:creationId xmlns:p14="http://schemas.microsoft.com/office/powerpoint/2010/main" val="1705774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593852" y="430307"/>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Perfektionisme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593852" y="1138193"/>
            <a:ext cx="11175014" cy="1985159"/>
          </a:xfrm>
          <a:prstGeom prst="rect">
            <a:avLst/>
          </a:prstGeom>
        </p:spPr>
        <p:txBody>
          <a:bodyPr wrap="square">
            <a:spAutoFit/>
          </a:bodyPr>
          <a:lstStyle/>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Alle har perfektionisme til en vis grad. Nogle har højt niveau af perfektionisme og andre lavt. De fleste er et sted midt imellem</a:t>
            </a:r>
            <a:r>
              <a:rPr lang="da-DK" sz="14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Selvorienteret perfektionisme: Barnet forventer, at barnet selv er perfekt.</a:t>
            </a:r>
          </a:p>
          <a:p>
            <a:pPr marL="285750" lvl="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Andre-orienteret perfektionisme: Barnet forventer, at andre er perfekte. </a:t>
            </a:r>
          </a:p>
          <a:p>
            <a:pPr marL="285750" lvl="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Socialt foreskrevet perfektionisme: Barnet tror, at andre f.eks. forældre, træner eller lærer, forventer, at barnet er perfekt. </a:t>
            </a:r>
          </a:p>
          <a:p>
            <a:r>
              <a:rPr lang="da-DK" dirty="0" smtClean="0">
                <a:latin typeface="Calibri" panose="020F0502020204030204" pitchFamily="34" charset="0"/>
                <a:ea typeface="Times New Roman" panose="02020603050405020304" pitchFamily="18" charset="0"/>
                <a:cs typeface="Arial" panose="020B0604020202020204" pitchFamily="34" charset="0"/>
              </a:rPr>
              <a:t> </a:t>
            </a:r>
            <a:endParaRPr lang="da-DK" dirty="0"/>
          </a:p>
        </p:txBody>
      </p:sp>
      <p:sp>
        <p:nvSpPr>
          <p:cNvPr id="4" name="Rektangel 3"/>
          <p:cNvSpPr/>
          <p:nvPr/>
        </p:nvSpPr>
        <p:spPr>
          <a:xfrm>
            <a:off x="593852" y="3270638"/>
            <a:ext cx="11521440" cy="2236510"/>
          </a:xfrm>
          <a:prstGeom prst="rect">
            <a:avLst/>
          </a:prstGeom>
        </p:spPr>
        <p:txBody>
          <a:bodyPr wrap="square">
            <a:spAutoFit/>
          </a:bodyPr>
          <a:lstStyle/>
          <a:p>
            <a:pPr>
              <a:lnSpc>
                <a:spcPct val="150000"/>
              </a:lnSpc>
              <a:spcAft>
                <a:spcPts val="800"/>
              </a:spcAft>
            </a:pPr>
            <a:r>
              <a:rPr lang="da-DK" sz="1400" dirty="0">
                <a:latin typeface="Arial" panose="020B0604020202020204" pitchFamily="34" charset="0"/>
                <a:ea typeface="Times New Roman" panose="02020603050405020304" pitchFamily="18" charset="0"/>
                <a:cs typeface="Arial" panose="020B0604020202020204" pitchFamily="34" charset="0"/>
              </a:rPr>
              <a:t>Hvis dit barn forventer, at han/hun selv er perfekt, så er det ikke ensbetydende med, at han/hun arbejder hårdt og præsterer bedre. </a:t>
            </a:r>
            <a:br>
              <a:rPr lang="da-DK" sz="1400" dirty="0">
                <a:latin typeface="Arial" panose="020B0604020202020204" pitchFamily="34" charset="0"/>
                <a:ea typeface="Times New Roman" panose="02020603050405020304" pitchFamily="18" charset="0"/>
                <a:cs typeface="Arial" panose="020B0604020202020204" pitchFamily="34" charset="0"/>
              </a:rPr>
            </a:br>
            <a:r>
              <a:rPr lang="da-DK" sz="1400" dirty="0" smtClean="0">
                <a:latin typeface="Arial" panose="020B0604020202020204" pitchFamily="34" charset="0"/>
                <a:ea typeface="Times New Roman" panose="02020603050405020304" pitchFamily="18" charset="0"/>
                <a:cs typeface="Arial" panose="020B0604020202020204" pitchFamily="34" charset="0"/>
              </a:rPr>
              <a:t>Det </a:t>
            </a:r>
            <a:r>
              <a:rPr lang="da-DK" sz="1400" dirty="0">
                <a:latin typeface="Arial" panose="020B0604020202020204" pitchFamily="34" charset="0"/>
                <a:ea typeface="Times New Roman" panose="02020603050405020304" pitchFamily="18" charset="0"/>
                <a:cs typeface="Arial" panose="020B0604020202020204" pitchFamily="34" charset="0"/>
              </a:rPr>
              <a:t>betyder derimod, at dit barn pålægger sig unødvendige bekymringer.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Hvis </a:t>
            </a:r>
            <a:r>
              <a:rPr lang="da-DK" sz="1400" dirty="0">
                <a:latin typeface="Arial" panose="020B0604020202020204" pitchFamily="34" charset="0"/>
                <a:ea typeface="Times New Roman" panose="02020603050405020304" pitchFamily="18" charset="0"/>
                <a:cs typeface="Arial" panose="020B0604020202020204" pitchFamily="34" charset="0"/>
              </a:rPr>
              <a:t>dit barn forventer, at andre er perfekte kan det have en negativ påvirkning på relationen til f.eks.  trænere, forældre, lærere, venskaber. Konsekvensen kan være, at dit barn vil føle sig mindre støttet, når han/hun har brug for hjælp</a:t>
            </a:r>
            <a:r>
              <a:rPr lang="da-DK" sz="14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Hvis </a:t>
            </a:r>
            <a:r>
              <a:rPr lang="da-DK" sz="1400" dirty="0">
                <a:latin typeface="Arial" panose="020B0604020202020204" pitchFamily="34" charset="0"/>
                <a:ea typeface="Times New Roman" panose="02020603050405020304" pitchFamily="18" charset="0"/>
                <a:cs typeface="Arial" panose="020B0604020202020204" pitchFamily="34" charset="0"/>
              </a:rPr>
              <a:t>dit barn tror, at andre forventer, at han/hun er perfekt, så vil han/hun sandsynligvis føle sig ulykkelig, stresset og ensom. </a:t>
            </a:r>
            <a:r>
              <a:rPr lang="da-DK" sz="1400" dirty="0" smtClean="0">
                <a:latin typeface="Arial" panose="020B0604020202020204" pitchFamily="34" charset="0"/>
                <a:ea typeface="Times New Roman" panose="02020603050405020304" pitchFamily="18" charset="0"/>
                <a:cs typeface="Arial" panose="020B0604020202020204" pitchFamily="34" charset="0"/>
              </a:rPr>
              <a:t/>
            </a:r>
            <a:br>
              <a:rPr lang="da-DK" sz="1400" dirty="0" smtClean="0">
                <a:latin typeface="Arial" panose="020B0604020202020204" pitchFamily="34" charset="0"/>
                <a:ea typeface="Times New Roman" panose="02020603050405020304" pitchFamily="18" charset="0"/>
                <a:cs typeface="Arial" panose="020B0604020202020204" pitchFamily="34" charset="0"/>
              </a:rPr>
            </a:br>
            <a:r>
              <a:rPr lang="da-DK" sz="1400" dirty="0" smtClean="0">
                <a:latin typeface="Arial" panose="020B0604020202020204" pitchFamily="34" charset="0"/>
                <a:ea typeface="Times New Roman" panose="02020603050405020304" pitchFamily="18" charset="0"/>
                <a:cs typeface="Arial" panose="020B0604020202020204" pitchFamily="34" charset="0"/>
              </a:rPr>
              <a:t>Dette </a:t>
            </a:r>
            <a:r>
              <a:rPr lang="da-DK" sz="1400" dirty="0">
                <a:latin typeface="Arial" panose="020B0604020202020204" pitchFamily="34" charset="0"/>
                <a:ea typeface="Times New Roman" panose="02020603050405020304" pitchFamily="18" charset="0"/>
                <a:cs typeface="Arial" panose="020B0604020202020204" pitchFamily="34" charset="0"/>
              </a:rPr>
              <a:t>kan være den værste form for perfektionisme. </a:t>
            </a: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0462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53810" y="492238"/>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Gode råd</a:t>
            </a:r>
          </a:p>
        </p:txBody>
      </p:sp>
      <p:sp>
        <p:nvSpPr>
          <p:cNvPr id="3" name="Rektangel 2"/>
          <p:cNvSpPr/>
          <p:nvPr/>
        </p:nvSpPr>
        <p:spPr>
          <a:xfrm>
            <a:off x="578994" y="1518412"/>
            <a:ext cx="11017322" cy="3370666"/>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Opmuntre dit barn til at have det godt med andre ting, end blot at klare sig godt i skolen eller i sporten, f.eks. at være en venlig person. </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Ros og anerkend dit barns indsats, selvom det ikke går godt (eller perfekt). Mind dit barn om at fejl er en del af læring og udvikling – og dermed helt acceptabelt. </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Understreg over for dit barn, at nogle gange skal tingene bare klares. Det kan ikke altid blive perfekt. Fortæl dit barn, at han/hun kan lære meget ved bare at gøre tingene (i stedet for at gøre tingene perfekt). </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Understøt dit barn i at stræbe efter progression frem for perfektion. </a:t>
            </a:r>
          </a:p>
          <a:p>
            <a:pPr marL="342900" lvl="0" indent="-342900">
              <a:lnSpc>
                <a:spcPct val="150000"/>
              </a:lnSpc>
              <a:spcAft>
                <a:spcPts val="80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Fortæl dit barn, at han/hun er elsket og værdsat uanset resultatet, og at han/hun ligeledes har din anerkendelse og respekt. </a:t>
            </a:r>
            <a:endParaRPr lang="da-DK"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297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593852" y="430307"/>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Frygten for at fejle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5" name="Rektangel 4"/>
          <p:cNvSpPr/>
          <p:nvPr/>
        </p:nvSpPr>
        <p:spPr>
          <a:xfrm>
            <a:off x="724348" y="1251553"/>
            <a:ext cx="5633421" cy="4616648"/>
          </a:xfrm>
          <a:prstGeom prst="rect">
            <a:avLst/>
          </a:prstGeom>
        </p:spPr>
        <p:txBody>
          <a:bodyPr wrap="square">
            <a:spAutoFit/>
          </a:bodyPr>
          <a:lstStyle/>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Frygten for at fejle skyldes </a:t>
            </a:r>
            <a:r>
              <a:rPr lang="da-DK" sz="1400" dirty="0" smtClean="0">
                <a:latin typeface="Arial" panose="020B0604020202020204" pitchFamily="34" charset="0"/>
                <a:ea typeface="Times New Roman" panose="02020603050405020304" pitchFamily="18" charset="0"/>
                <a:cs typeface="Arial" panose="020B0604020202020204" pitchFamily="34" charset="0"/>
              </a:rPr>
              <a:t>ofte </a:t>
            </a:r>
            <a:r>
              <a:rPr lang="da-DK" sz="1400" dirty="0">
                <a:latin typeface="Arial" panose="020B0604020202020204" pitchFamily="34" charset="0"/>
                <a:ea typeface="Times New Roman" panose="02020603050405020304" pitchFamily="18" charset="0"/>
                <a:cs typeface="Arial" panose="020B0604020202020204" pitchFamily="34" charset="0"/>
              </a:rPr>
              <a:t>høje forventninger, bekymringer, nervøsitet og et krav om at vinde/skulle præstere.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Frygten </a:t>
            </a:r>
            <a:r>
              <a:rPr lang="da-DK" sz="1400" dirty="0">
                <a:latin typeface="Arial" panose="020B0604020202020204" pitchFamily="34" charset="0"/>
                <a:ea typeface="Times New Roman" panose="02020603050405020304" pitchFamily="18" charset="0"/>
                <a:cs typeface="Arial" panose="020B0604020202020204" pitchFamily="34" charset="0"/>
              </a:rPr>
              <a:t>for at fejle er et dybt behov for social anerkendelse og social accept.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
            </a:r>
            <a:br>
              <a:rPr lang="da-DK" sz="1400" dirty="0">
                <a:latin typeface="Arial" panose="020B0604020202020204" pitchFamily="34" charset="0"/>
                <a:ea typeface="Times New Roman" panose="02020603050405020304" pitchFamily="18" charset="0"/>
                <a:cs typeface="Arial" panose="020B0604020202020204" pitchFamily="34" charset="0"/>
              </a:rPr>
            </a:br>
            <a:r>
              <a:rPr lang="da-DK" sz="1400" dirty="0">
                <a:latin typeface="Arial" panose="020B0604020202020204" pitchFamily="34" charset="0"/>
                <a:ea typeface="Times New Roman" panose="02020603050405020304" pitchFamily="18" charset="0"/>
                <a:cs typeface="Arial" panose="020B0604020202020204" pitchFamily="34" charset="0"/>
              </a:rPr>
              <a:t>Fokus for børn og unge går ofte på, hvordan andre bedømmer og synes om deres præstation.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Det </a:t>
            </a:r>
            <a:r>
              <a:rPr lang="da-DK" sz="1400" dirty="0">
                <a:latin typeface="Arial" panose="020B0604020202020204" pitchFamily="34" charset="0"/>
                <a:ea typeface="Times New Roman" panose="02020603050405020304" pitchFamily="18" charset="0"/>
                <a:cs typeface="Arial" panose="020B0604020202020204" pitchFamily="34" charset="0"/>
              </a:rPr>
              <a:t>er helt normalt, og det er sådan vores sociale og digitale verden er konstrueret.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D</a:t>
            </a:r>
            <a:r>
              <a:rPr lang="da-DK" sz="1400" dirty="0" smtClean="0">
                <a:latin typeface="Arial" panose="020B0604020202020204" pitchFamily="34" charset="0"/>
                <a:ea typeface="Times New Roman" panose="02020603050405020304" pitchFamily="18" charset="0"/>
                <a:cs typeface="Arial" panose="020B0604020202020204" pitchFamily="34" charset="0"/>
              </a:rPr>
              <a:t>u kan hjælpe </a:t>
            </a:r>
            <a:r>
              <a:rPr lang="da-DK" sz="1400" dirty="0">
                <a:latin typeface="Arial" panose="020B0604020202020204" pitchFamily="34" charset="0"/>
                <a:ea typeface="Times New Roman" panose="02020603050405020304" pitchFamily="18" charset="0"/>
                <a:cs typeface="Arial" panose="020B0604020202020204" pitchFamily="34" charset="0"/>
              </a:rPr>
              <a:t>dit barn ved at normalisere, at det er helt okay </a:t>
            </a:r>
            <a:r>
              <a:rPr lang="da-DK" sz="1400" dirty="0" smtClean="0">
                <a:latin typeface="Arial" panose="020B0604020202020204" pitchFamily="34" charset="0"/>
                <a:ea typeface="Times New Roman" panose="02020603050405020304" pitchFamily="18" charset="0"/>
                <a:cs typeface="Arial" panose="020B0604020202020204" pitchFamily="34" charset="0"/>
              </a:rPr>
              <a:t>at </a:t>
            </a:r>
            <a:r>
              <a:rPr lang="da-DK" sz="1400" dirty="0">
                <a:latin typeface="Arial" panose="020B0604020202020204" pitchFamily="34" charset="0"/>
                <a:ea typeface="Times New Roman" panose="02020603050405020304" pitchFamily="18" charset="0"/>
                <a:cs typeface="Arial" panose="020B0604020202020204" pitchFamily="34" charset="0"/>
              </a:rPr>
              <a:t>føle sig nervøs/spændt og tvivle forud for en konkurrence/eksamen.</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a:latin typeface="Arial" panose="020B0604020202020204" pitchFamily="34" charset="0"/>
                <a:cs typeface="Arial" panose="020B0604020202020204" pitchFamily="34" charset="0"/>
              </a:rPr>
              <a:t>Nervøsitet/spænding sker ofte fordi konkurrencen eller eksamen har betydning for barnet, hvilket er positivt. </a:t>
            </a:r>
            <a:endParaRPr lang="da-DK" dirty="0" smtClean="0">
              <a:latin typeface="Calibri" panose="020F0502020204030204" pitchFamily="34" charset="0"/>
              <a:ea typeface="Times New Roman" panose="02020603050405020304" pitchFamily="18" charset="0"/>
              <a:cs typeface="Arial" panose="020B0604020202020204" pitchFamily="34" charset="0"/>
            </a:endParaRP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3141" y="304795"/>
            <a:ext cx="4738299" cy="6274459"/>
          </a:xfrm>
          <a:prstGeom prst="rect">
            <a:avLst/>
          </a:prstGeom>
        </p:spPr>
      </p:pic>
    </p:spTree>
    <p:extLst>
      <p:ext uri="{BB962C8B-B14F-4D97-AF65-F5344CB8AC3E}">
        <p14:creationId xmlns:p14="http://schemas.microsoft.com/office/powerpoint/2010/main" val="265250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593852" y="430307"/>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Frygten for at fejle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5" name="Rektangel 4"/>
          <p:cNvSpPr/>
          <p:nvPr/>
        </p:nvSpPr>
        <p:spPr>
          <a:xfrm>
            <a:off x="593852" y="1498979"/>
            <a:ext cx="6958016" cy="4524315"/>
          </a:xfrm>
          <a:prstGeom prst="rect">
            <a:avLst/>
          </a:prstGeom>
        </p:spPr>
        <p:txBody>
          <a:bodyPr wrap="square">
            <a:spAutoFit/>
          </a:bodyPr>
          <a:lstStyle/>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Du kan:</a:t>
            </a:r>
          </a:p>
          <a:p>
            <a:pPr marL="285750" indent="-285750">
              <a:lnSpc>
                <a:spcPct val="150000"/>
              </a:lnSpc>
              <a:buFont typeface="Arial" panose="020B0604020202020204" pitchFamily="34" charset="0"/>
              <a:buChar char="•"/>
            </a:pPr>
            <a:r>
              <a:rPr lang="da-DK" sz="1600" dirty="0" smtClean="0">
                <a:latin typeface="Arial" panose="020B0604020202020204" pitchFamily="34" charset="0"/>
                <a:ea typeface="Times New Roman" panose="02020603050405020304" pitchFamily="18" charset="0"/>
                <a:cs typeface="Arial" panose="020B0604020202020204" pitchFamily="34" charset="0"/>
              </a:rPr>
              <a:t>Dele din historie, hvis du </a:t>
            </a:r>
            <a:r>
              <a:rPr lang="da-DK" sz="1600" dirty="0">
                <a:latin typeface="Arial" panose="020B0604020202020204" pitchFamily="34" charset="0"/>
                <a:ea typeface="Times New Roman" panose="02020603050405020304" pitchFamily="18" charset="0"/>
                <a:cs typeface="Arial" panose="020B0604020202020204" pitchFamily="34" charset="0"/>
              </a:rPr>
              <a:t>selv har oplevet at være </a:t>
            </a:r>
            <a:r>
              <a:rPr lang="da-DK" sz="1600" dirty="0" smtClean="0">
                <a:latin typeface="Arial" panose="020B0604020202020204" pitchFamily="34" charset="0"/>
                <a:ea typeface="Times New Roman" panose="02020603050405020304" pitchFamily="18" charset="0"/>
                <a:cs typeface="Arial" panose="020B0604020202020204" pitchFamily="34" charset="0"/>
              </a:rPr>
              <a:t>nervøs, </a:t>
            </a:r>
            <a:r>
              <a:rPr lang="da-DK" sz="1600" dirty="0">
                <a:latin typeface="Arial" panose="020B0604020202020204" pitchFamily="34" charset="0"/>
                <a:ea typeface="Times New Roman" panose="02020603050405020304" pitchFamily="18" charset="0"/>
                <a:cs typeface="Arial" panose="020B0604020202020204" pitchFamily="34" charset="0"/>
              </a:rPr>
              <a:t>forud for en konkurrence, eksamen eller en faglig </a:t>
            </a:r>
            <a:r>
              <a:rPr lang="da-DK" sz="1600" dirty="0" smtClean="0">
                <a:latin typeface="Arial" panose="020B0604020202020204" pitchFamily="34" charset="0"/>
                <a:ea typeface="Times New Roman" panose="02020603050405020304" pitchFamily="18" charset="0"/>
                <a:cs typeface="Arial" panose="020B0604020202020204" pitchFamily="34" charset="0"/>
              </a:rPr>
              <a:t>præsentation.</a:t>
            </a: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Fortæl med </a:t>
            </a:r>
            <a:r>
              <a:rPr lang="da-DK" sz="1600" dirty="0">
                <a:latin typeface="Arial" panose="020B0604020202020204" pitchFamily="34" charset="0"/>
                <a:ea typeface="Times New Roman" panose="02020603050405020304" pitchFamily="18" charset="0"/>
                <a:cs typeface="Arial" panose="020B0604020202020204" pitchFamily="34" charset="0"/>
              </a:rPr>
              <a:t>konklusionen om, at alt alligevel gik som det skulle.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Det </a:t>
            </a:r>
            <a:r>
              <a:rPr lang="da-DK" sz="1600" dirty="0">
                <a:latin typeface="Arial" panose="020B0604020202020204" pitchFamily="34" charset="0"/>
                <a:ea typeface="Times New Roman" panose="02020603050405020304" pitchFamily="18" charset="0"/>
                <a:cs typeface="Arial" panose="020B0604020202020204" pitchFamily="34" charset="0"/>
              </a:rPr>
              <a:t>skaber forståelse, gensidighed og samtidig en anerkendelse af dit barns oplevelse.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F</a:t>
            </a:r>
            <a:r>
              <a:rPr lang="da-DK" sz="1600" dirty="0" smtClean="0">
                <a:latin typeface="Arial" panose="020B0604020202020204" pitchFamily="34" charset="0"/>
                <a:cs typeface="Arial" panose="020B0604020202020204" pitchFamily="34" charset="0"/>
              </a:rPr>
              <a:t>ortælle </a:t>
            </a:r>
            <a:r>
              <a:rPr lang="da-DK" sz="1600" dirty="0">
                <a:latin typeface="Arial" panose="020B0604020202020204" pitchFamily="34" charset="0"/>
                <a:cs typeface="Arial" panose="020B0604020202020204" pitchFamily="34" charset="0"/>
              </a:rPr>
              <a:t>dit barn, at du uanset hvad </a:t>
            </a:r>
            <a:r>
              <a:rPr lang="da-DK" sz="1600" dirty="0" smtClean="0">
                <a:latin typeface="Arial" panose="020B0604020202020204" pitchFamily="34" charset="0"/>
                <a:cs typeface="Arial" panose="020B0604020202020204" pitchFamily="34" charset="0"/>
              </a:rPr>
              <a:t>vil være </a:t>
            </a:r>
            <a:r>
              <a:rPr lang="da-DK" sz="1600" dirty="0">
                <a:latin typeface="Arial" panose="020B0604020202020204" pitchFamily="34" charset="0"/>
                <a:cs typeface="Arial" panose="020B0604020202020204" pitchFamily="34" charset="0"/>
              </a:rPr>
              <a:t>stolt </a:t>
            </a:r>
            <a:r>
              <a:rPr lang="da-DK" sz="1600" dirty="0" smtClean="0">
                <a:latin typeface="Arial" panose="020B0604020202020204" pitchFamily="34" charset="0"/>
                <a:cs typeface="Arial" panose="020B0604020202020204" pitchFamily="34" charset="0"/>
              </a:rPr>
              <a:t>og </a:t>
            </a:r>
            <a:r>
              <a:rPr lang="da-DK" sz="1600" dirty="0">
                <a:latin typeface="Arial" panose="020B0604020202020204" pitchFamily="34" charset="0"/>
                <a:cs typeface="Arial" panose="020B0604020202020204" pitchFamily="34" charset="0"/>
              </a:rPr>
              <a:t>minde dit barn om, at </a:t>
            </a:r>
            <a:r>
              <a:rPr lang="da-DK" sz="1600" dirty="0" smtClean="0">
                <a:latin typeface="Arial" panose="020B0604020202020204" pitchFamily="34" charset="0"/>
                <a:cs typeface="Arial" panose="020B0604020202020204" pitchFamily="34" charset="0"/>
              </a:rPr>
              <a:t>han/hun har mange </a:t>
            </a:r>
            <a:r>
              <a:rPr lang="da-DK" sz="1600" dirty="0">
                <a:latin typeface="Arial" panose="020B0604020202020204" pitchFamily="34" charset="0"/>
                <a:cs typeface="Arial" panose="020B0604020202020204" pitchFamily="34" charset="0"/>
              </a:rPr>
              <a:t>kvaliteter uden for sporten og skolen.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Nævn </a:t>
            </a:r>
            <a:r>
              <a:rPr lang="da-DK" sz="1600" dirty="0">
                <a:latin typeface="Arial" panose="020B0604020202020204" pitchFamily="34" charset="0"/>
                <a:cs typeface="Arial" panose="020B0604020202020204" pitchFamily="34" charset="0"/>
              </a:rPr>
              <a:t>f.eks. egenskaber du er glad for og stolt over, at dit barn besidder.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Måske </a:t>
            </a:r>
            <a:r>
              <a:rPr lang="da-DK" sz="1600" dirty="0">
                <a:latin typeface="Arial" panose="020B0604020202020204" pitchFamily="34" charset="0"/>
                <a:cs typeface="Arial" panose="020B0604020202020204" pitchFamily="34" charset="0"/>
              </a:rPr>
              <a:t>kan dit barn bringe de egenskaber i spil i konkurrencen eller eksamen?</a:t>
            </a:r>
          </a:p>
        </p:txBody>
      </p:sp>
      <p:pic>
        <p:nvPicPr>
          <p:cNvPr id="2" name="Billed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40723" y="1138193"/>
            <a:ext cx="2852427" cy="4279710"/>
          </a:xfrm>
          <a:prstGeom prst="rect">
            <a:avLst/>
          </a:prstGeom>
        </p:spPr>
      </p:pic>
    </p:spTree>
    <p:extLst>
      <p:ext uri="{BB962C8B-B14F-4D97-AF65-F5344CB8AC3E}">
        <p14:creationId xmlns:p14="http://schemas.microsoft.com/office/powerpoint/2010/main" val="38045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593852" y="263418"/>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Modgang</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5" name="Rektangel 4"/>
          <p:cNvSpPr/>
          <p:nvPr/>
        </p:nvSpPr>
        <p:spPr>
          <a:xfrm>
            <a:off x="593852" y="1162372"/>
            <a:ext cx="12262339" cy="4293483"/>
          </a:xfrm>
          <a:prstGeom prst="rect">
            <a:avLst/>
          </a:prstGeom>
        </p:spPr>
        <p:txBody>
          <a:bodyPr wrap="square">
            <a:spAutoFit/>
          </a:bodyPr>
          <a:lstStyle/>
          <a:p>
            <a:pPr>
              <a:lnSpc>
                <a:spcPct val="150000"/>
              </a:lnSpc>
            </a:pPr>
            <a:r>
              <a:rPr lang="da-DK" sz="1400" dirty="0">
                <a:latin typeface="Arial" panose="020B0604020202020204" pitchFamily="34" charset="0"/>
                <a:cs typeface="Arial" panose="020B0604020202020204" pitchFamily="34" charset="0"/>
              </a:rPr>
              <a:t>D</a:t>
            </a:r>
            <a:r>
              <a:rPr lang="da-DK" sz="1400" dirty="0" smtClean="0">
                <a:latin typeface="Arial" panose="020B0604020202020204" pitchFamily="34" charset="0"/>
                <a:cs typeface="Arial" panose="020B0604020202020204" pitchFamily="34" charset="0"/>
              </a:rPr>
              <a:t>et kan være </a:t>
            </a:r>
            <a:r>
              <a:rPr lang="da-DK" sz="1400" dirty="0">
                <a:latin typeface="Arial" panose="020B0604020202020204" pitchFamily="34" charset="0"/>
                <a:cs typeface="Arial" panose="020B0604020202020204" pitchFamily="34" charset="0"/>
              </a:rPr>
              <a:t>svært at se sit barn stå over for modstand, udfordringer og tilbageskridt. </a:t>
            </a:r>
            <a:br>
              <a:rPr lang="da-DK" sz="1400" dirty="0">
                <a:latin typeface="Arial" panose="020B0604020202020204" pitchFamily="34" charset="0"/>
                <a:cs typeface="Arial" panose="020B0604020202020204" pitchFamily="34" charset="0"/>
              </a:rPr>
            </a:br>
            <a:r>
              <a:rPr lang="da-DK" sz="1400" dirty="0" smtClean="0">
                <a:latin typeface="Arial" panose="020B0604020202020204" pitchFamily="34" charset="0"/>
                <a:cs typeface="Arial" panose="020B0604020202020204" pitchFamily="34" charset="0"/>
              </a:rPr>
              <a:t>Det </a:t>
            </a:r>
            <a:r>
              <a:rPr lang="da-DK" sz="1400" dirty="0">
                <a:latin typeface="Arial" panose="020B0604020202020204" pitchFamily="34" charset="0"/>
                <a:cs typeface="Arial" panose="020B0604020202020204" pitchFamily="34" charset="0"/>
              </a:rPr>
              <a:t>er </a:t>
            </a:r>
            <a:r>
              <a:rPr lang="da-DK" sz="1400" dirty="0" smtClean="0">
                <a:latin typeface="Arial" panose="020B0604020202020204" pitchFamily="34" charset="0"/>
                <a:cs typeface="Arial" panose="020B0604020202020204" pitchFamily="34" charset="0"/>
              </a:rPr>
              <a:t>en </a:t>
            </a:r>
            <a:r>
              <a:rPr lang="da-DK" sz="1400" dirty="0">
                <a:latin typeface="Arial" panose="020B0604020202020204" pitchFamily="34" charset="0"/>
                <a:cs typeface="Arial" panose="020B0604020202020204" pitchFamily="34" charset="0"/>
              </a:rPr>
              <a:t>uundgåelig del af at dyrke </a:t>
            </a:r>
            <a:r>
              <a:rPr lang="da-DK" sz="1400" dirty="0" smtClean="0">
                <a:latin typeface="Arial" panose="020B0604020202020204" pitchFamily="34" charset="0"/>
                <a:cs typeface="Arial" panose="020B0604020202020204" pitchFamily="34" charset="0"/>
              </a:rPr>
              <a:t>sport</a:t>
            </a:r>
            <a:r>
              <a:rPr lang="da-DK" sz="1400" dirty="0">
                <a:latin typeface="Arial" panose="020B0604020202020204" pitchFamily="34" charset="0"/>
                <a:cs typeface="Arial" panose="020B0604020202020204" pitchFamily="34" charset="0"/>
              </a:rPr>
              <a:t> </a:t>
            </a:r>
            <a:r>
              <a:rPr lang="da-DK" sz="1400" dirty="0" smtClean="0">
                <a:latin typeface="Arial" panose="020B0604020202020204" pitchFamily="34" charset="0"/>
                <a:cs typeface="Arial" panose="020B0604020202020204" pitchFamily="34" charset="0"/>
              </a:rPr>
              <a:t>og i livet generelt. </a:t>
            </a: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Det er din primær </a:t>
            </a:r>
            <a:r>
              <a:rPr lang="da-DK" sz="1400" dirty="0">
                <a:latin typeface="Arial" panose="020B0604020202020204" pitchFamily="34" charset="0"/>
                <a:cs typeface="Arial" panose="020B0604020202020204" pitchFamily="34" charset="0"/>
              </a:rPr>
              <a:t>rolle </a:t>
            </a:r>
            <a:r>
              <a:rPr lang="da-DK" sz="1400" dirty="0" smtClean="0">
                <a:latin typeface="Arial" panose="020B0604020202020204" pitchFamily="34" charset="0"/>
                <a:cs typeface="Arial" panose="020B0604020202020204" pitchFamily="34" charset="0"/>
              </a:rPr>
              <a:t>at hjælpe </a:t>
            </a:r>
            <a:r>
              <a:rPr lang="da-DK" sz="1400" dirty="0">
                <a:latin typeface="Arial" panose="020B0604020202020204" pitchFamily="34" charset="0"/>
                <a:cs typeface="Arial" panose="020B0604020202020204" pitchFamily="34" charset="0"/>
              </a:rPr>
              <a:t>dit barn med at klare dette. </a:t>
            </a:r>
            <a:r>
              <a:rPr lang="da-DK" sz="1400" dirty="0" smtClean="0">
                <a:latin typeface="Arial" panose="020B0604020202020204" pitchFamily="34" charset="0"/>
                <a:cs typeface="Arial" panose="020B0604020202020204" pitchFamily="34" charset="0"/>
              </a:rPr>
              <a:t/>
            </a:r>
            <a:br>
              <a:rPr lang="da-DK" sz="1400" dirty="0" smtClean="0">
                <a:latin typeface="Arial" panose="020B0604020202020204" pitchFamily="34" charset="0"/>
                <a:cs typeface="Arial" panose="020B0604020202020204" pitchFamily="34" charset="0"/>
              </a:rPr>
            </a:br>
            <a:r>
              <a:rPr lang="da-DK" sz="1400" dirty="0" smtClean="0">
                <a:latin typeface="Arial" panose="020B0604020202020204" pitchFamily="34" charset="0"/>
                <a:cs typeface="Arial" panose="020B0604020202020204" pitchFamily="34" charset="0"/>
              </a:rPr>
              <a:t>Før </a:t>
            </a:r>
            <a:r>
              <a:rPr lang="da-DK" sz="1400" dirty="0">
                <a:latin typeface="Arial" panose="020B0604020202020204" pitchFamily="34" charset="0"/>
                <a:cs typeface="Arial" panose="020B0604020202020204" pitchFamily="34" charset="0"/>
              </a:rPr>
              <a:t>du kan hjælpe dit barn, skal du </a:t>
            </a:r>
            <a:r>
              <a:rPr lang="da-DK" sz="1400" dirty="0" smtClean="0">
                <a:latin typeface="Arial" panose="020B0604020202020204" pitchFamily="34" charset="0"/>
                <a:cs typeface="Arial" panose="020B0604020202020204" pitchFamily="34" charset="0"/>
              </a:rPr>
              <a:t>sikre </a:t>
            </a:r>
            <a:r>
              <a:rPr lang="da-DK" sz="1400" dirty="0">
                <a:latin typeface="Arial" panose="020B0604020202020204" pitchFamily="34" charset="0"/>
                <a:cs typeface="Arial" panose="020B0604020202020204" pitchFamily="34" charset="0"/>
              </a:rPr>
              <a:t>dig, at dine egne følelser ikke påvirker situationen. </a:t>
            </a:r>
            <a:endParaRPr lang="da-DK" sz="1400" dirty="0" smtClean="0">
              <a:latin typeface="Arial" panose="020B0604020202020204" pitchFamily="34" charset="0"/>
              <a:cs typeface="Arial" panose="020B0604020202020204" pitchFamily="34" charset="0"/>
            </a:endParaRPr>
          </a:p>
          <a:p>
            <a:pPr>
              <a:lnSpc>
                <a:spcPct val="150000"/>
              </a:lnSpc>
            </a:pP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Du kan:</a:t>
            </a:r>
          </a:p>
          <a:p>
            <a:pPr marL="28575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H</a:t>
            </a:r>
            <a:r>
              <a:rPr lang="da-DK" sz="1400" dirty="0" smtClean="0">
                <a:latin typeface="Arial" panose="020B0604020202020204" pitchFamily="34" charset="0"/>
                <a:cs typeface="Arial" panose="020B0604020202020204" pitchFamily="34" charset="0"/>
              </a:rPr>
              <a:t>jælpe dit barn til at indse, at det ikke altid er en dårligt ting at møde modstand og udfordringer. </a:t>
            </a:r>
            <a:endParaRPr lang="da-DK"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O</a:t>
            </a:r>
            <a:r>
              <a:rPr lang="da-DK" sz="1400" dirty="0" smtClean="0">
                <a:latin typeface="Arial" panose="020B0604020202020204" pitchFamily="34" charset="0"/>
                <a:cs typeface="Arial" panose="020B0604020202020204" pitchFamily="34" charset="0"/>
              </a:rPr>
              <a:t>pmuntre dit barn til at reflektere over, hvilke strategier han/hun bruger. </a:t>
            </a:r>
            <a:br>
              <a:rPr lang="da-DK" sz="1400" dirty="0" smtClean="0">
                <a:latin typeface="Arial" panose="020B0604020202020204" pitchFamily="34" charset="0"/>
                <a:cs typeface="Arial" panose="020B0604020202020204" pitchFamily="34" charset="0"/>
              </a:rPr>
            </a:br>
            <a:r>
              <a:rPr lang="da-DK" sz="1400" dirty="0" smtClean="0">
                <a:latin typeface="Arial" panose="020B0604020202020204" pitchFamily="34" charset="0"/>
                <a:cs typeface="Arial" panose="020B0604020202020204" pitchFamily="34" charset="0"/>
              </a:rPr>
              <a:t>Nogle vil virke, andre vil ikke. </a:t>
            </a:r>
          </a:p>
          <a:p>
            <a:pPr>
              <a:lnSpc>
                <a:spcPct val="150000"/>
              </a:lnSpc>
            </a:pP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Processen med, at dit barn prøver af, fejler og lærer er med til at udvikle dit barn, i sporten </a:t>
            </a:r>
            <a:br>
              <a:rPr lang="da-DK" sz="1400" dirty="0" smtClean="0">
                <a:latin typeface="Arial" panose="020B0604020202020204" pitchFamily="34" charset="0"/>
                <a:cs typeface="Arial" panose="020B0604020202020204" pitchFamily="34" charset="0"/>
              </a:rPr>
            </a:br>
            <a:r>
              <a:rPr lang="da-DK" sz="1400" dirty="0" smtClean="0">
                <a:latin typeface="Arial" panose="020B0604020202020204" pitchFamily="34" charset="0"/>
                <a:cs typeface="Arial" panose="020B0604020202020204" pitchFamily="34" charset="0"/>
              </a:rPr>
              <a:t>– og vigtigst generelt i livet. </a:t>
            </a: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0202" y="3853874"/>
            <a:ext cx="4421394" cy="3004126"/>
          </a:xfrm>
          <a:prstGeom prst="rect">
            <a:avLst/>
          </a:prstGeom>
        </p:spPr>
      </p:pic>
    </p:spTree>
    <p:extLst>
      <p:ext uri="{BB962C8B-B14F-4D97-AF65-F5344CB8AC3E}">
        <p14:creationId xmlns:p14="http://schemas.microsoft.com/office/powerpoint/2010/main" val="151397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53810" y="492238"/>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Gode råd</a:t>
            </a:r>
          </a:p>
        </p:txBody>
      </p:sp>
      <p:sp>
        <p:nvSpPr>
          <p:cNvPr id="3" name="Rektangel 2"/>
          <p:cNvSpPr/>
          <p:nvPr/>
        </p:nvSpPr>
        <p:spPr>
          <a:xfrm>
            <a:off x="578994" y="1518412"/>
            <a:ext cx="11017322" cy="3378104"/>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Udvikle et støttende forhold til dit barn. Dit barn skal vide, at du er der, når det ikke går godt. Tag dig tid til at sikre, at du viser dit barn, at du forstår, hvad han/hun oplever, men giv også ham/hende mulighed for at udvikle uafhængighed, så han/hun får tillid til egne evner.</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Hjælp dit barn med at reflektere over den oplevelse, han/hun har haft. Stil barnet HV-spørgsmål om situationen, hjælp med at sætte oplevelsen i perspektiv, del dine erfaringer og giv samtidig dit barn mulighed for at øve sig i selv at komme videre fra situationen (hvor det er muligt). </a:t>
            </a:r>
          </a:p>
          <a:p>
            <a:pPr marL="342900" lvl="0" indent="-342900">
              <a:lnSpc>
                <a:spcPct val="150000"/>
              </a:lnSpc>
              <a:spcAft>
                <a:spcPts val="80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Giv dit barn forståelse for at fejl vil opstå, og at det ikke ændre på dit barn som udøver eller menneske. Fortæl, at det er okay ikke at vinde og hjælp dit barn med at afslutte en situation, f.eks. en tabt kamp ved at lægge ”låg” på, igennem feedback. Hjælp så dit barn med at rette fokus og energi mod næste konkurrence.</a:t>
            </a:r>
            <a:endParaRPr lang="da-DK"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3771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1</a:t>
            </a:r>
          </a:p>
        </p:txBody>
      </p:sp>
      <p:sp>
        <p:nvSpPr>
          <p:cNvPr id="2" name="Rektangel 1"/>
          <p:cNvSpPr/>
          <p:nvPr/>
        </p:nvSpPr>
        <p:spPr>
          <a:xfrm>
            <a:off x="928315" y="1518050"/>
            <a:ext cx="6128078" cy="4807535"/>
          </a:xfrm>
          <a:prstGeom prst="rect">
            <a:avLst/>
          </a:prstGeom>
        </p:spPr>
        <p:txBody>
          <a:bodyPr wrap="square">
            <a:spAutoFit/>
          </a:bodyPr>
          <a:lstStyle/>
          <a:p>
            <a:pPr>
              <a:lnSpc>
                <a:spcPct val="150000"/>
              </a:lnSpc>
            </a:pPr>
            <a:r>
              <a:rPr lang="da-DK" sz="1600" b="1" dirty="0">
                <a:latin typeface="Arial" panose="020B0604020202020204" pitchFamily="34" charset="0"/>
                <a:cs typeface="Arial" panose="020B0604020202020204" pitchFamily="34" charset="0"/>
              </a:rPr>
              <a:t>Illustrer din </a:t>
            </a:r>
            <a:r>
              <a:rPr lang="da-DK" sz="1600" b="1" dirty="0" smtClean="0">
                <a:latin typeface="Arial" panose="020B0604020202020204" pitchFamily="34" charset="0"/>
                <a:cs typeface="Arial" panose="020B0604020202020204" pitchFamily="34" charset="0"/>
              </a:rPr>
              <a:t>trivsel</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Formål: </a:t>
            </a:r>
            <a:r>
              <a:rPr lang="da-DK" sz="1600" dirty="0">
                <a:latin typeface="Arial" panose="020B0604020202020204" pitchFamily="34" charset="0"/>
                <a:cs typeface="Arial" panose="020B0604020202020204" pitchFamily="34" charset="0"/>
              </a:rPr>
              <a:t>At </a:t>
            </a: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får et konkret og lidt sjovt indblik i </a:t>
            </a:r>
            <a:r>
              <a:rPr lang="da-DK" sz="1600" dirty="0" smtClean="0">
                <a:latin typeface="Arial" panose="020B0604020202020204" pitchFamily="34" charset="0"/>
                <a:cs typeface="Arial" panose="020B0604020202020204" pitchFamily="34" charset="0"/>
              </a:rPr>
              <a:t>din </a:t>
            </a:r>
            <a:r>
              <a:rPr lang="da-DK" sz="1600" dirty="0">
                <a:latin typeface="Arial" panose="020B0604020202020204" pitchFamily="34" charset="0"/>
                <a:cs typeface="Arial" panose="020B0604020202020204" pitchFamily="34" charset="0"/>
              </a:rPr>
              <a:t>egen og andres trivsel</a:t>
            </a:r>
            <a:r>
              <a:rPr lang="da-DK" sz="1600" dirty="0" smtClean="0">
                <a:latin typeface="Arial" panose="020B0604020202020204" pitchFamily="34" charset="0"/>
                <a:cs typeface="Arial" panose="020B0604020202020204" pitchFamily="34" charset="0"/>
              </a:rPr>
              <a:t>.</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Ramme:</a:t>
            </a:r>
            <a:r>
              <a:rPr lang="da-DK" sz="1600" dirty="0">
                <a:latin typeface="Arial" panose="020B0604020202020204" pitchFamily="34" charset="0"/>
                <a:cs typeface="Arial" panose="020B0604020202020204" pitchFamily="34" charset="0"/>
              </a:rPr>
              <a:t> 10-15 min.</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I</a:t>
            </a:r>
            <a:r>
              <a:rPr lang="da-DK" sz="1600" dirty="0" smtClean="0">
                <a:latin typeface="Arial" panose="020B0604020202020204" pitchFamily="34" charset="0"/>
                <a:cs typeface="Arial" panose="020B0604020202020204" pitchFamily="34" charset="0"/>
              </a:rPr>
              <a:t> </a:t>
            </a:r>
            <a:r>
              <a:rPr lang="da-DK" sz="1600" dirty="0">
                <a:latin typeface="Arial" panose="020B0604020202020204" pitchFamily="34" charset="0"/>
                <a:cs typeface="Arial" panose="020B0604020202020204" pitchFamily="34" charset="0"/>
              </a:rPr>
              <a:t>skal visualisere </a:t>
            </a:r>
            <a:r>
              <a:rPr lang="da-DK" sz="1600" dirty="0" smtClean="0">
                <a:latin typeface="Arial" panose="020B0604020202020204" pitchFamily="34" charset="0"/>
                <a:cs typeface="Arial" panose="020B0604020202020204" pitchFamily="34" charset="0"/>
              </a:rPr>
              <a:t>Jeres </a:t>
            </a:r>
            <a:r>
              <a:rPr lang="da-DK" sz="1600" dirty="0">
                <a:latin typeface="Arial" panose="020B0604020202020204" pitchFamily="34" charset="0"/>
                <a:cs typeface="Arial" panose="020B0604020202020204" pitchFamily="34" charset="0"/>
              </a:rPr>
              <a:t>trivsel med op-og nedture i makkerpar.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I</a:t>
            </a:r>
            <a:r>
              <a:rPr lang="da-DK" sz="1600" dirty="0" smtClean="0">
                <a:latin typeface="Arial" panose="020B0604020202020204" pitchFamily="34" charset="0"/>
                <a:cs typeface="Arial" panose="020B0604020202020204" pitchFamily="34" charset="0"/>
              </a:rPr>
              <a:t> </a:t>
            </a:r>
            <a:r>
              <a:rPr lang="da-DK" sz="1600" dirty="0">
                <a:latin typeface="Arial" panose="020B0604020202020204" pitchFamily="34" charset="0"/>
                <a:cs typeface="Arial" panose="020B0604020202020204" pitchFamily="34" charset="0"/>
              </a:rPr>
              <a:t>får udleveret et stykke snor/garn på ca. 1,5-2 m., som I</a:t>
            </a:r>
            <a:r>
              <a:rPr lang="da-DK" sz="1600" dirty="0" smtClean="0">
                <a:latin typeface="Arial" panose="020B0604020202020204" pitchFamily="34" charset="0"/>
                <a:cs typeface="Arial" panose="020B0604020202020204" pitchFamily="34" charset="0"/>
              </a:rPr>
              <a:t> </a:t>
            </a:r>
            <a:r>
              <a:rPr lang="da-DK" sz="1600" dirty="0">
                <a:latin typeface="Arial" panose="020B0604020202020204" pitchFamily="34" charset="0"/>
                <a:cs typeface="Arial" panose="020B0604020202020204" pitchFamily="34" charset="0"/>
              </a:rPr>
              <a:t>hver især, skal bruge til at forme </a:t>
            </a:r>
            <a:r>
              <a:rPr lang="da-DK" sz="1600" dirty="0" smtClean="0">
                <a:latin typeface="Arial" panose="020B0604020202020204" pitchFamily="34" charset="0"/>
                <a:cs typeface="Arial" panose="020B0604020202020204" pitchFamily="34" charset="0"/>
              </a:rPr>
              <a:t>Jeres </a:t>
            </a:r>
            <a:r>
              <a:rPr lang="da-DK" sz="1600" dirty="0">
                <a:latin typeface="Arial" panose="020B0604020202020204" pitchFamily="34" charset="0"/>
                <a:cs typeface="Arial" panose="020B0604020202020204" pitchFamily="34" charset="0"/>
              </a:rPr>
              <a:t>op-og nedture igennem det sidste år. </a:t>
            </a:r>
            <a:br>
              <a:rPr lang="da-DK" sz="1600" dirty="0">
                <a:latin typeface="Arial" panose="020B0604020202020204" pitchFamily="34" charset="0"/>
                <a:cs typeface="Arial" panose="020B0604020202020204" pitchFamily="34" charset="0"/>
              </a:rPr>
            </a:br>
            <a:r>
              <a:rPr lang="da-DK" sz="1600" dirty="0" smtClean="0">
                <a:latin typeface="Arial" panose="020B0604020202020204" pitchFamily="34" charset="0"/>
                <a:cs typeface="Arial" panose="020B0604020202020204" pitchFamily="34" charset="0"/>
              </a:rPr>
              <a:t>Spørg ind til, </a:t>
            </a:r>
            <a:r>
              <a:rPr lang="da-DK" sz="1600" dirty="0">
                <a:latin typeface="Arial" panose="020B0604020202020204" pitchFamily="34" charset="0"/>
                <a:cs typeface="Arial" panose="020B0604020202020204" pitchFamily="34" charset="0"/>
              </a:rPr>
              <a:t>hvad disse op-og nedture har betydet og hvordan de er blevet tacklet. </a:t>
            </a:r>
          </a:p>
          <a:p>
            <a:pPr>
              <a:lnSpc>
                <a:spcPct val="150000"/>
              </a:lnSpc>
            </a:pPr>
            <a:endParaRPr lang="da-DK" sz="1400" dirty="0">
              <a:latin typeface="Arial" panose="020B0604020202020204" pitchFamily="34" charset="0"/>
              <a:cs typeface="Arial" panose="020B0604020202020204" pitchFamily="34" charset="0"/>
            </a:endParaRP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27105" y="1209292"/>
            <a:ext cx="3115182" cy="4673942"/>
          </a:xfrm>
          <a:prstGeom prst="rect">
            <a:avLst/>
          </a:prstGeom>
        </p:spPr>
      </p:pic>
    </p:spTree>
    <p:extLst>
      <p:ext uri="{BB962C8B-B14F-4D97-AF65-F5344CB8AC3E}">
        <p14:creationId xmlns:p14="http://schemas.microsoft.com/office/powerpoint/2010/main" val="129450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a:t>
            </a:r>
            <a:r>
              <a:rPr lang="da-DK" sz="4000" b="1" spc="300" dirty="0" smtClean="0">
                <a:solidFill>
                  <a:srgbClr val="E7334B"/>
                </a:solidFill>
                <a:latin typeface="Arial Black" panose="020B0604020202020204" pitchFamily="34" charset="0"/>
                <a:cs typeface="Arial Black" panose="020B0604020202020204" pitchFamily="34" charset="0"/>
              </a:rPr>
              <a:t>2</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777132" y="1354503"/>
            <a:ext cx="5896800" cy="5173852"/>
          </a:xfrm>
          <a:prstGeom prst="rect">
            <a:avLst/>
          </a:prstGeom>
        </p:spPr>
        <p:txBody>
          <a:bodyPr wrap="square">
            <a:spAutoFit/>
          </a:bodyPr>
          <a:lstStyle/>
          <a:p>
            <a:pPr>
              <a:lnSpc>
                <a:spcPct val="150000"/>
              </a:lnSpc>
            </a:pPr>
            <a:r>
              <a:rPr lang="da-DK" sz="1200" b="1" dirty="0">
                <a:latin typeface="Arial" panose="020B0604020202020204" pitchFamily="34" charset="0"/>
                <a:cs typeface="Arial" panose="020B0604020202020204" pitchFamily="34" charset="0"/>
              </a:rPr>
              <a:t>Hvem er med-og modspillere i hverdagen?</a:t>
            </a:r>
            <a:r>
              <a:rPr lang="da-DK" sz="1200" dirty="0">
                <a:latin typeface="Arial" panose="020B0604020202020204" pitchFamily="34" charset="0"/>
                <a:cs typeface="Arial" panose="020B0604020202020204" pitchFamily="34" charset="0"/>
              </a:rPr>
              <a:t> </a:t>
            </a:r>
            <a:endParaRPr lang="da-DK" sz="1200" dirty="0" smtClean="0">
              <a:latin typeface="Arial" panose="020B0604020202020204" pitchFamily="34" charset="0"/>
              <a:cs typeface="Arial" panose="020B0604020202020204" pitchFamily="34" charset="0"/>
            </a:endParaRPr>
          </a:p>
          <a:p>
            <a:pPr>
              <a:lnSpc>
                <a:spcPct val="150000"/>
              </a:lnSpc>
            </a:pPr>
            <a:endParaRPr lang="da-DK" sz="1200" dirty="0">
              <a:latin typeface="Arial" panose="020B0604020202020204" pitchFamily="34" charset="0"/>
              <a:cs typeface="Arial" panose="020B0604020202020204" pitchFamily="34" charset="0"/>
            </a:endParaRPr>
          </a:p>
          <a:p>
            <a:pPr>
              <a:lnSpc>
                <a:spcPct val="150000"/>
              </a:lnSpc>
            </a:pPr>
            <a:r>
              <a:rPr lang="da-DK" sz="1200" b="1" dirty="0">
                <a:latin typeface="Arial" panose="020B0604020202020204" pitchFamily="34" charset="0"/>
                <a:cs typeface="Arial" panose="020B0604020202020204" pitchFamily="34" charset="0"/>
              </a:rPr>
              <a:t>Formål:</a:t>
            </a:r>
            <a:r>
              <a:rPr lang="da-DK" sz="1200" dirty="0">
                <a:latin typeface="Arial" panose="020B0604020202020204" pitchFamily="34" charset="0"/>
                <a:cs typeface="Arial" panose="020B0604020202020204" pitchFamily="34" charset="0"/>
              </a:rPr>
              <a:t> At </a:t>
            </a:r>
            <a:r>
              <a:rPr lang="da-DK" sz="1200" dirty="0" smtClean="0">
                <a:latin typeface="Arial" panose="020B0604020202020204" pitchFamily="34" charset="0"/>
                <a:cs typeface="Arial" panose="020B0604020202020204" pitchFamily="34" charset="0"/>
              </a:rPr>
              <a:t>du reflekterer </a:t>
            </a:r>
            <a:r>
              <a:rPr lang="da-DK" sz="1200" dirty="0">
                <a:latin typeface="Arial" panose="020B0604020202020204" pitchFamily="34" charset="0"/>
                <a:cs typeface="Arial" panose="020B0604020202020204" pitchFamily="34" charset="0"/>
              </a:rPr>
              <a:t>over, hvilke med- og modspillere </a:t>
            </a:r>
            <a:r>
              <a:rPr lang="da-DK" sz="1200" dirty="0" smtClean="0">
                <a:latin typeface="Arial" panose="020B0604020202020204" pitchFamily="34" charset="0"/>
                <a:cs typeface="Arial" panose="020B0604020202020204" pitchFamily="34" charset="0"/>
              </a:rPr>
              <a:t>du tror, at dit </a:t>
            </a:r>
            <a:r>
              <a:rPr lang="da-DK" sz="1200" dirty="0">
                <a:latin typeface="Arial" panose="020B0604020202020204" pitchFamily="34" charset="0"/>
                <a:cs typeface="Arial" panose="020B0604020202020204" pitchFamily="34" charset="0"/>
              </a:rPr>
              <a:t>barn har i hverdagen og hvad det har af betydning</a:t>
            </a:r>
            <a:r>
              <a:rPr lang="da-DK" sz="1200" dirty="0" smtClean="0">
                <a:latin typeface="Arial" panose="020B0604020202020204" pitchFamily="34" charset="0"/>
                <a:cs typeface="Arial" panose="020B0604020202020204" pitchFamily="34" charset="0"/>
              </a:rPr>
              <a:t>.</a:t>
            </a:r>
          </a:p>
          <a:p>
            <a:pPr>
              <a:lnSpc>
                <a:spcPct val="150000"/>
              </a:lnSpc>
            </a:pPr>
            <a:endParaRPr lang="da-DK" sz="1200" dirty="0">
              <a:latin typeface="Arial" panose="020B0604020202020204" pitchFamily="34" charset="0"/>
              <a:cs typeface="Arial" panose="020B0604020202020204" pitchFamily="34" charset="0"/>
            </a:endParaRPr>
          </a:p>
          <a:p>
            <a:pPr>
              <a:lnSpc>
                <a:spcPct val="150000"/>
              </a:lnSpc>
            </a:pPr>
            <a:r>
              <a:rPr lang="da-DK" sz="1200" b="1" dirty="0">
                <a:latin typeface="Arial" panose="020B0604020202020204" pitchFamily="34" charset="0"/>
                <a:cs typeface="Arial" panose="020B0604020202020204" pitchFamily="34" charset="0"/>
              </a:rPr>
              <a:t>Ramme: </a:t>
            </a:r>
            <a:r>
              <a:rPr lang="da-DK" sz="1200" dirty="0">
                <a:latin typeface="Arial" panose="020B0604020202020204" pitchFamily="34" charset="0"/>
                <a:cs typeface="Arial" panose="020B0604020202020204" pitchFamily="34" charset="0"/>
              </a:rPr>
              <a:t>10-15 min.</a:t>
            </a:r>
            <a:br>
              <a:rPr lang="da-DK" sz="1200" dirty="0">
                <a:latin typeface="Arial" panose="020B0604020202020204" pitchFamily="34" charset="0"/>
                <a:cs typeface="Arial" panose="020B0604020202020204" pitchFamily="34" charset="0"/>
              </a:rPr>
            </a:br>
            <a:r>
              <a:rPr lang="da-DK" sz="1200" dirty="0" smtClean="0">
                <a:latin typeface="Arial" panose="020B0604020202020204" pitchFamily="34" charset="0"/>
                <a:cs typeface="Arial" panose="020B0604020202020204" pitchFamily="34" charset="0"/>
              </a:rPr>
              <a:t>1) Udfyld </a:t>
            </a:r>
            <a:r>
              <a:rPr lang="da-DK" sz="1200" dirty="0">
                <a:latin typeface="Arial" panose="020B0604020202020204" pitchFamily="34" charset="0"/>
                <a:cs typeface="Arial" panose="020B0604020202020204" pitchFamily="34" charset="0"/>
              </a:rPr>
              <a:t>de grønne cirkler med navne på de personer, </a:t>
            </a:r>
            <a:r>
              <a:rPr lang="da-DK" sz="1200" dirty="0" smtClean="0">
                <a:latin typeface="Arial" panose="020B0604020202020204" pitchFamily="34" charset="0"/>
                <a:cs typeface="Arial" panose="020B0604020202020204" pitchFamily="34" charset="0"/>
              </a:rPr>
              <a:t>du </a:t>
            </a:r>
            <a:r>
              <a:rPr lang="da-DK" sz="1200" dirty="0">
                <a:latin typeface="Arial" panose="020B0604020202020204" pitchFamily="34" charset="0"/>
                <a:cs typeface="Arial" panose="020B0604020202020204" pitchFamily="34" charset="0"/>
              </a:rPr>
              <a:t>tænker udelukkende er medspillere i </a:t>
            </a:r>
            <a:r>
              <a:rPr lang="da-DK" sz="1200" dirty="0" smtClean="0">
                <a:latin typeface="Arial" panose="020B0604020202020204" pitchFamily="34" charset="0"/>
                <a:cs typeface="Arial" panose="020B0604020202020204" pitchFamily="34" charset="0"/>
              </a:rPr>
              <a:t>dit </a:t>
            </a:r>
            <a:r>
              <a:rPr lang="da-DK" sz="1200" dirty="0">
                <a:latin typeface="Arial" panose="020B0604020202020204" pitchFamily="34" charset="0"/>
                <a:cs typeface="Arial" panose="020B0604020202020204" pitchFamily="34" charset="0"/>
              </a:rPr>
              <a:t>barns hverdag</a:t>
            </a:r>
            <a:r>
              <a:rPr lang="da-DK" sz="1200" dirty="0" smtClean="0">
                <a:latin typeface="Arial" panose="020B0604020202020204" pitchFamily="34" charset="0"/>
                <a:cs typeface="Arial" panose="020B0604020202020204" pitchFamily="34" charset="0"/>
              </a:rPr>
              <a:t>.</a:t>
            </a:r>
          </a:p>
          <a:p>
            <a:pPr>
              <a:lnSpc>
                <a:spcPct val="150000"/>
              </a:lnSpc>
            </a:pPr>
            <a:endParaRPr lang="da-DK" sz="1200" dirty="0">
              <a:latin typeface="Arial" panose="020B0604020202020204" pitchFamily="34" charset="0"/>
              <a:cs typeface="Arial" panose="020B0604020202020204" pitchFamily="34" charset="0"/>
            </a:endParaRPr>
          </a:p>
          <a:p>
            <a:pPr>
              <a:lnSpc>
                <a:spcPct val="150000"/>
              </a:lnSpc>
            </a:pPr>
            <a:r>
              <a:rPr lang="da-DK" sz="1200" dirty="0" smtClean="0">
                <a:latin typeface="Arial" panose="020B0604020202020204" pitchFamily="34" charset="0"/>
                <a:cs typeface="Arial" panose="020B0604020202020204" pitchFamily="34" charset="0"/>
              </a:rPr>
              <a:t>2) Udfyld </a:t>
            </a:r>
            <a:r>
              <a:rPr lang="da-DK" sz="1200" dirty="0">
                <a:latin typeface="Arial" panose="020B0604020202020204" pitchFamily="34" charset="0"/>
                <a:cs typeface="Arial" panose="020B0604020202020204" pitchFamily="34" charset="0"/>
              </a:rPr>
              <a:t>de røde cirkler for de personer, </a:t>
            </a:r>
            <a:r>
              <a:rPr lang="da-DK" sz="1200" dirty="0" smtClean="0">
                <a:latin typeface="Arial" panose="020B0604020202020204" pitchFamily="34" charset="0"/>
                <a:cs typeface="Arial" panose="020B0604020202020204" pitchFamily="34" charset="0"/>
              </a:rPr>
              <a:t>du </a:t>
            </a:r>
            <a:r>
              <a:rPr lang="da-DK" sz="1200" dirty="0">
                <a:latin typeface="Arial" panose="020B0604020202020204" pitchFamily="34" charset="0"/>
                <a:cs typeface="Arial" panose="020B0604020202020204" pitchFamily="34" charset="0"/>
              </a:rPr>
              <a:t>tænker udelukkende er modspillere i </a:t>
            </a:r>
            <a:r>
              <a:rPr lang="da-DK" sz="1200" dirty="0" smtClean="0">
                <a:latin typeface="Arial" panose="020B0604020202020204" pitchFamily="34" charset="0"/>
                <a:cs typeface="Arial" panose="020B0604020202020204" pitchFamily="34" charset="0"/>
              </a:rPr>
              <a:t>dit </a:t>
            </a:r>
            <a:r>
              <a:rPr lang="da-DK" sz="1200" dirty="0">
                <a:latin typeface="Arial" panose="020B0604020202020204" pitchFamily="34" charset="0"/>
                <a:cs typeface="Arial" panose="020B0604020202020204" pitchFamily="34" charset="0"/>
              </a:rPr>
              <a:t>barns hverdag. </a:t>
            </a:r>
            <a:endParaRPr lang="da-DK" sz="1200" dirty="0" smtClean="0">
              <a:latin typeface="Arial" panose="020B0604020202020204" pitchFamily="34" charset="0"/>
              <a:cs typeface="Arial" panose="020B0604020202020204" pitchFamily="34" charset="0"/>
            </a:endParaRPr>
          </a:p>
          <a:p>
            <a:pPr>
              <a:lnSpc>
                <a:spcPct val="150000"/>
              </a:lnSpc>
            </a:pPr>
            <a:endParaRPr lang="da-DK" sz="1200" dirty="0" smtClean="0">
              <a:latin typeface="Arial" panose="020B0604020202020204" pitchFamily="34" charset="0"/>
              <a:cs typeface="Arial" panose="020B0604020202020204" pitchFamily="34" charset="0"/>
            </a:endParaRPr>
          </a:p>
          <a:p>
            <a:pPr>
              <a:lnSpc>
                <a:spcPct val="150000"/>
              </a:lnSpc>
            </a:pPr>
            <a:r>
              <a:rPr lang="da-DK" sz="1200" dirty="0" smtClean="0">
                <a:latin typeface="Arial" panose="020B0604020202020204" pitchFamily="34" charset="0"/>
                <a:cs typeface="Arial" panose="020B0604020202020204" pitchFamily="34" charset="0"/>
              </a:rPr>
              <a:t>3) Udfyld </a:t>
            </a:r>
            <a:r>
              <a:rPr lang="da-DK" sz="1200" dirty="0">
                <a:latin typeface="Arial" panose="020B0604020202020204" pitchFamily="34" charset="0"/>
                <a:cs typeface="Arial" panose="020B0604020202020204" pitchFamily="34" charset="0"/>
              </a:rPr>
              <a:t>de røde-grønne cirkler med de personer </a:t>
            </a:r>
            <a:r>
              <a:rPr lang="da-DK" sz="1200" dirty="0" smtClean="0">
                <a:latin typeface="Arial" panose="020B0604020202020204" pitchFamily="34" charset="0"/>
                <a:cs typeface="Arial" panose="020B0604020202020204" pitchFamily="34" charset="0"/>
              </a:rPr>
              <a:t>du </a:t>
            </a:r>
            <a:r>
              <a:rPr lang="da-DK" sz="1200" dirty="0">
                <a:latin typeface="Arial" panose="020B0604020202020204" pitchFamily="34" charset="0"/>
                <a:cs typeface="Arial" panose="020B0604020202020204" pitchFamily="34" charset="0"/>
              </a:rPr>
              <a:t>tænker er både med-og modspillere. </a:t>
            </a:r>
            <a:endParaRPr lang="da-DK" sz="1200" dirty="0" smtClean="0">
              <a:latin typeface="Arial" panose="020B0604020202020204" pitchFamily="34" charset="0"/>
              <a:cs typeface="Arial" panose="020B0604020202020204" pitchFamily="34" charset="0"/>
            </a:endParaRPr>
          </a:p>
          <a:p>
            <a:pPr>
              <a:lnSpc>
                <a:spcPct val="150000"/>
              </a:lnSpc>
            </a:pPr>
            <a:endParaRPr lang="da-DK" sz="1200" dirty="0">
              <a:latin typeface="Arial" panose="020B0604020202020204" pitchFamily="34" charset="0"/>
              <a:cs typeface="Arial" panose="020B0604020202020204" pitchFamily="34" charset="0"/>
            </a:endParaRPr>
          </a:p>
          <a:p>
            <a:pPr>
              <a:lnSpc>
                <a:spcPct val="150000"/>
              </a:lnSpc>
            </a:pPr>
            <a:r>
              <a:rPr lang="da-DK" sz="1200" dirty="0" smtClean="0">
                <a:latin typeface="Arial" panose="020B0604020202020204" pitchFamily="34" charset="0"/>
                <a:cs typeface="Arial" panose="020B0604020202020204" pitchFamily="34" charset="0"/>
              </a:rPr>
              <a:t>4) Gå sammen to og to (gerne i forældrepar) og tal, hvad det har af betydning for dit barn. </a:t>
            </a:r>
            <a:r>
              <a:rPr lang="da-DK" dirty="0"/>
              <a:t/>
            </a:r>
            <a:br>
              <a:rPr lang="da-DK" dirty="0"/>
            </a:br>
            <a:endParaRPr lang="da-DK" dirty="0"/>
          </a:p>
        </p:txBody>
      </p:sp>
      <p:pic>
        <p:nvPicPr>
          <p:cNvPr id="4" name="Bille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7405" y="1585676"/>
            <a:ext cx="4829943" cy="3868364"/>
          </a:xfrm>
          <a:prstGeom prst="rect">
            <a:avLst/>
          </a:prstGeom>
        </p:spPr>
      </p:pic>
    </p:spTree>
    <p:extLst>
      <p:ext uri="{BB962C8B-B14F-4D97-AF65-F5344CB8AC3E}">
        <p14:creationId xmlns:p14="http://schemas.microsoft.com/office/powerpoint/2010/main" val="1783330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Agenda</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808745" y="1702012"/>
            <a:ext cx="10742506" cy="3000821"/>
          </a:xfrm>
          <a:prstGeom prst="rect">
            <a:avLst/>
          </a:prstGeom>
          <a:noFill/>
        </p:spPr>
        <p:txBody>
          <a:bodyPr wrap="square" lIns="108000" rtlCol="0">
            <a:spAutoFit/>
          </a:bodyPr>
          <a:lstStyle/>
          <a:p>
            <a:pPr>
              <a:lnSpc>
                <a:spcPct val="150000"/>
              </a:lnSpc>
            </a:pPr>
            <a:r>
              <a:rPr lang="da-DK" sz="1400" b="1" dirty="0" smtClean="0">
                <a:latin typeface="Arial" panose="020B0604020202020204" pitchFamily="34" charset="0"/>
                <a:cs typeface="Arial" panose="020B0604020202020204" pitchFamily="34" charset="0"/>
              </a:rPr>
              <a:t>Tema 9: Trivsel</a:t>
            </a:r>
            <a:endParaRPr lang="da-DK" sz="1400" b="1"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Siden sidst</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Spørgekort</a:t>
            </a:r>
            <a:endParaRPr lang="da-DK"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Kort oplæg</a:t>
            </a:r>
            <a:endParaRPr lang="da-DK"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Øvelser</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Gode råd</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Cases</a:t>
            </a:r>
          </a:p>
          <a:p>
            <a:pPr>
              <a:lnSpc>
                <a:spcPct val="150000"/>
              </a:lnSpc>
            </a:pPr>
            <a:r>
              <a:rPr lang="da-DK" sz="1400" dirty="0" err="1">
                <a:latin typeface="Arial" panose="020B0604020202020204" pitchFamily="34" charset="0"/>
                <a:cs typeface="Arial" panose="020B0604020202020204" pitchFamily="34" charset="0"/>
              </a:rPr>
              <a:t>Take</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home</a:t>
            </a:r>
            <a:r>
              <a:rPr lang="da-DK" sz="1400" dirty="0">
                <a:latin typeface="Arial" panose="020B0604020202020204" pitchFamily="34" charset="0"/>
                <a:cs typeface="Arial" panose="020B0604020202020204" pitchFamily="34" charset="0"/>
              </a:rPr>
              <a:t> &amp; tak for i dag</a:t>
            </a:r>
          </a:p>
          <a:p>
            <a:pPr>
              <a:lnSpc>
                <a:spcPct val="150000"/>
              </a:lnSpc>
            </a:pPr>
            <a:endParaRPr lang="da-DK" sz="1400"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55801" y="809940"/>
            <a:ext cx="3500074" cy="5251424"/>
          </a:xfrm>
          <a:prstGeom prst="rect">
            <a:avLst/>
          </a:prstGeom>
        </p:spPr>
      </p:pic>
    </p:spTree>
    <p:extLst>
      <p:ext uri="{BB962C8B-B14F-4D97-AF65-F5344CB8AC3E}">
        <p14:creationId xmlns:p14="http://schemas.microsoft.com/office/powerpoint/2010/main" val="2262958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3</a:t>
            </a:r>
          </a:p>
        </p:txBody>
      </p:sp>
      <p:sp>
        <p:nvSpPr>
          <p:cNvPr id="2" name="Rektangel 1"/>
          <p:cNvSpPr/>
          <p:nvPr/>
        </p:nvSpPr>
        <p:spPr>
          <a:xfrm>
            <a:off x="777133" y="1354503"/>
            <a:ext cx="4115502" cy="5447645"/>
          </a:xfrm>
          <a:prstGeom prst="rect">
            <a:avLst/>
          </a:prstGeom>
        </p:spPr>
        <p:txBody>
          <a:bodyPr wrap="square">
            <a:spAutoFit/>
          </a:bodyPr>
          <a:lstStyle/>
          <a:p>
            <a:pPr>
              <a:lnSpc>
                <a:spcPct val="150000"/>
              </a:lnSpc>
            </a:pPr>
            <a:r>
              <a:rPr lang="da-DK" sz="1600" b="1" dirty="0">
                <a:latin typeface="Arial" panose="020B0604020202020204" pitchFamily="34" charset="0"/>
                <a:cs typeface="Arial" panose="020B0604020202020204" pitchFamily="34" charset="0"/>
              </a:rPr>
              <a:t>Understøtter du selvtillid og selvværd?</a:t>
            </a:r>
            <a:r>
              <a:rPr lang="da-DK" sz="1600" dirty="0">
                <a:latin typeface="Arial" panose="020B0604020202020204" pitchFamily="34" charset="0"/>
                <a:cs typeface="Arial" panose="020B0604020202020204" pitchFamily="34" charset="0"/>
              </a:rPr>
              <a:t> </a:t>
            </a:r>
            <a:endParaRPr lang="da-DK" sz="1600" dirty="0" smtClean="0">
              <a:latin typeface="Arial" panose="020B0604020202020204" pitchFamily="34" charset="0"/>
              <a:cs typeface="Arial" panose="020B0604020202020204" pitchFamily="34" charset="0"/>
            </a:endParaRP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Formål: </a:t>
            </a:r>
            <a:r>
              <a:rPr lang="da-DK" sz="1600" dirty="0">
                <a:latin typeface="Arial" panose="020B0604020202020204" pitchFamily="34" charset="0"/>
                <a:cs typeface="Arial" panose="020B0604020202020204" pitchFamily="34" charset="0"/>
              </a:rPr>
              <a:t>At </a:t>
            </a:r>
            <a:r>
              <a:rPr lang="da-DK" sz="1600" dirty="0" smtClean="0">
                <a:latin typeface="Arial" panose="020B0604020202020204" pitchFamily="34" charset="0"/>
                <a:cs typeface="Arial" panose="020B0604020202020204" pitchFamily="34" charset="0"/>
              </a:rPr>
              <a:t>du reflekterer </a:t>
            </a:r>
            <a:r>
              <a:rPr lang="da-DK" sz="1600" dirty="0">
                <a:latin typeface="Arial" panose="020B0604020202020204" pitchFamily="34" charset="0"/>
                <a:cs typeface="Arial" panose="020B0604020202020204" pitchFamily="34" charset="0"/>
              </a:rPr>
              <a:t>over, hvordan </a:t>
            </a: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understøtter selvtillid og selvværd hos </a:t>
            </a:r>
            <a:r>
              <a:rPr lang="da-DK" sz="1600" dirty="0" smtClean="0">
                <a:latin typeface="Arial" panose="020B0604020202020204" pitchFamily="34" charset="0"/>
                <a:cs typeface="Arial" panose="020B0604020202020204" pitchFamily="34" charset="0"/>
              </a:rPr>
              <a:t>dit </a:t>
            </a:r>
            <a:r>
              <a:rPr lang="da-DK" sz="1600" dirty="0">
                <a:latin typeface="Arial" panose="020B0604020202020204" pitchFamily="34" charset="0"/>
                <a:cs typeface="Arial" panose="020B0604020202020204" pitchFamily="34" charset="0"/>
              </a:rPr>
              <a:t>barn</a:t>
            </a:r>
            <a:r>
              <a:rPr lang="da-DK" sz="1600" dirty="0" smtClean="0">
                <a:latin typeface="Arial" panose="020B0604020202020204" pitchFamily="34" charset="0"/>
                <a:cs typeface="Arial" panose="020B0604020202020204" pitchFamily="34" charset="0"/>
              </a:rPr>
              <a:t>.</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Ramme: </a:t>
            </a:r>
            <a:r>
              <a:rPr lang="da-DK" sz="1600" dirty="0">
                <a:latin typeface="Arial" panose="020B0604020202020204" pitchFamily="34" charset="0"/>
                <a:cs typeface="Arial" panose="020B0604020202020204" pitchFamily="34" charset="0"/>
              </a:rPr>
              <a:t>15 min.</a:t>
            </a:r>
            <a:br>
              <a:rPr lang="da-DK" sz="1600" dirty="0">
                <a:latin typeface="Arial" panose="020B0604020202020204" pitchFamily="34" charset="0"/>
                <a:cs typeface="Arial" panose="020B0604020202020204" pitchFamily="34" charset="0"/>
              </a:rPr>
            </a:br>
            <a:r>
              <a:rPr lang="da-DK" sz="1600" dirty="0" smtClean="0">
                <a:latin typeface="Arial" panose="020B0604020202020204" pitchFamily="34" charset="0"/>
                <a:cs typeface="Arial" panose="020B0604020202020204" pitchFamily="34" charset="0"/>
              </a:rPr>
              <a:t>Gå </a:t>
            </a:r>
            <a:r>
              <a:rPr lang="da-DK" sz="1600" dirty="0">
                <a:latin typeface="Arial" panose="020B0604020202020204" pitchFamily="34" charset="0"/>
                <a:cs typeface="Arial" panose="020B0604020202020204" pitchFamily="34" charset="0"/>
              </a:rPr>
              <a:t>sammen to og to (gerne </a:t>
            </a:r>
            <a:r>
              <a:rPr lang="da-DK" sz="1600" dirty="0" smtClean="0">
                <a:latin typeface="Arial" panose="020B0604020202020204" pitchFamily="34" charset="0"/>
                <a:cs typeface="Arial" panose="020B0604020202020204" pitchFamily="34" charset="0"/>
              </a:rPr>
              <a:t>i forældrepar</a:t>
            </a:r>
            <a:r>
              <a:rPr lang="da-DK" sz="1600" dirty="0">
                <a:latin typeface="Arial" panose="020B0604020202020204" pitchFamily="34" charset="0"/>
                <a:cs typeface="Arial" panose="020B0604020202020204" pitchFamily="34" charset="0"/>
              </a:rPr>
              <a:t>). </a:t>
            </a:r>
            <a:endParaRPr lang="da-DK" sz="1600" dirty="0" smtClean="0">
              <a:latin typeface="Arial" panose="020B0604020202020204" pitchFamily="34" charset="0"/>
              <a:cs typeface="Arial" panose="020B0604020202020204" pitchFamily="34" charset="0"/>
            </a:endParaRPr>
          </a:p>
          <a:p>
            <a:pPr marL="342900" indent="-342900">
              <a:lnSpc>
                <a:spcPct val="150000"/>
              </a:lnSpc>
              <a:buAutoNum type="arabicParenR"/>
            </a:pPr>
            <a:r>
              <a:rPr lang="da-DK" sz="1600" dirty="0" smtClean="0">
                <a:latin typeface="Arial" panose="020B0604020202020204" pitchFamily="34" charset="0"/>
                <a:cs typeface="Arial" panose="020B0604020202020204" pitchFamily="34" charset="0"/>
              </a:rPr>
              <a:t>Tag </a:t>
            </a:r>
            <a:r>
              <a:rPr lang="da-DK" sz="1600" dirty="0">
                <a:latin typeface="Arial" panose="020B0604020202020204" pitchFamily="34" charset="0"/>
                <a:cs typeface="Arial" panose="020B0604020202020204" pitchFamily="34" charset="0"/>
              </a:rPr>
              <a:t>en åben snak om, hvordan </a:t>
            </a:r>
            <a:r>
              <a:rPr lang="da-DK" sz="1600" dirty="0" smtClean="0">
                <a:latin typeface="Arial" panose="020B0604020202020204" pitchFamily="34" charset="0"/>
                <a:cs typeface="Arial" panose="020B0604020202020204" pitchFamily="34" charset="0"/>
              </a:rPr>
              <a:t>du/I tænker, at du/I </a:t>
            </a:r>
            <a:r>
              <a:rPr lang="da-DK" sz="1600" dirty="0">
                <a:latin typeface="Arial" panose="020B0604020202020204" pitchFamily="34" charset="0"/>
                <a:cs typeface="Arial" panose="020B0604020202020204" pitchFamily="34" charset="0"/>
              </a:rPr>
              <a:t>på nuværende tidspunk understøtter selvtillid og selvværd hos </a:t>
            </a:r>
            <a:r>
              <a:rPr lang="da-DK" sz="1600" dirty="0" smtClean="0">
                <a:latin typeface="Arial" panose="020B0604020202020204" pitchFamily="34" charset="0"/>
                <a:cs typeface="Arial" panose="020B0604020202020204" pitchFamily="34" charset="0"/>
              </a:rPr>
              <a:t>Jeres/dit </a:t>
            </a:r>
            <a:r>
              <a:rPr lang="da-DK" sz="1600" dirty="0">
                <a:latin typeface="Arial" panose="020B0604020202020204" pitchFamily="34" charset="0"/>
                <a:cs typeface="Arial" panose="020B0604020202020204" pitchFamily="34" charset="0"/>
              </a:rPr>
              <a:t>barn. </a:t>
            </a:r>
            <a:endParaRPr lang="da-DK" sz="1600" dirty="0" smtClean="0">
              <a:latin typeface="Arial" panose="020B0604020202020204" pitchFamily="34" charset="0"/>
              <a:cs typeface="Arial" panose="020B0604020202020204" pitchFamily="34" charset="0"/>
            </a:endParaRPr>
          </a:p>
          <a:p>
            <a:pPr marL="342900" indent="-342900">
              <a:lnSpc>
                <a:spcPct val="150000"/>
              </a:lnSpc>
              <a:buAutoNum type="arabicParenR"/>
            </a:pPr>
            <a:r>
              <a:rPr lang="da-DK" sz="1600" dirty="0" smtClean="0">
                <a:latin typeface="Arial" panose="020B0604020202020204" pitchFamily="34" charset="0"/>
                <a:cs typeface="Arial" panose="020B0604020202020204" pitchFamily="34" charset="0"/>
              </a:rPr>
              <a:t>Udfyld </a:t>
            </a:r>
            <a:r>
              <a:rPr lang="da-DK" sz="1600" dirty="0">
                <a:latin typeface="Arial" panose="020B0604020202020204" pitchFamily="34" charset="0"/>
                <a:cs typeface="Arial" panose="020B0604020202020204" pitchFamily="34" charset="0"/>
              </a:rPr>
              <a:t>skemaet.</a:t>
            </a:r>
          </a:p>
          <a:p>
            <a:r>
              <a:rPr lang="da-DK" dirty="0"/>
              <a:t/>
            </a:r>
            <a:br>
              <a:rPr lang="da-DK" dirty="0"/>
            </a:br>
            <a:endParaRPr lang="da-DK" dirty="0"/>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7459" y="180393"/>
            <a:ext cx="5625956" cy="3493068"/>
          </a:xfrm>
          <a:prstGeom prst="rect">
            <a:avLst/>
          </a:prstGeom>
        </p:spPr>
      </p:pic>
      <p:pic>
        <p:nvPicPr>
          <p:cNvPr id="5" name="Billed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7459" y="3364932"/>
            <a:ext cx="5625956" cy="3493068"/>
          </a:xfrm>
          <a:prstGeom prst="rect">
            <a:avLst/>
          </a:prstGeom>
        </p:spPr>
      </p:pic>
      <p:sp>
        <p:nvSpPr>
          <p:cNvPr id="4" name="Tekstfelt 3"/>
          <p:cNvSpPr txBox="1"/>
          <p:nvPr/>
        </p:nvSpPr>
        <p:spPr>
          <a:xfrm>
            <a:off x="6383900" y="4592893"/>
            <a:ext cx="1037230" cy="369332"/>
          </a:xfrm>
          <a:prstGeom prst="rect">
            <a:avLst/>
          </a:prstGeom>
          <a:noFill/>
        </p:spPr>
        <p:txBody>
          <a:bodyPr wrap="square" rtlCol="0">
            <a:spAutoFit/>
          </a:bodyPr>
          <a:lstStyle/>
          <a:p>
            <a:r>
              <a:rPr lang="da-DK" dirty="0" smtClean="0"/>
              <a:t>Selvtillid</a:t>
            </a:r>
            <a:endParaRPr lang="da-DK" dirty="0"/>
          </a:p>
        </p:txBody>
      </p:sp>
      <p:sp>
        <p:nvSpPr>
          <p:cNvPr id="7" name="Tekstfelt 6"/>
          <p:cNvSpPr txBox="1"/>
          <p:nvPr/>
        </p:nvSpPr>
        <p:spPr>
          <a:xfrm>
            <a:off x="8138956" y="4592893"/>
            <a:ext cx="1282890" cy="369332"/>
          </a:xfrm>
          <a:prstGeom prst="rect">
            <a:avLst/>
          </a:prstGeom>
          <a:noFill/>
        </p:spPr>
        <p:txBody>
          <a:bodyPr wrap="square" rtlCol="0">
            <a:spAutoFit/>
          </a:bodyPr>
          <a:lstStyle/>
          <a:p>
            <a:r>
              <a:rPr lang="da-DK" dirty="0" smtClean="0"/>
              <a:t>Sport/skole</a:t>
            </a:r>
            <a:endParaRPr lang="da-DK" dirty="0"/>
          </a:p>
        </p:txBody>
      </p:sp>
      <p:sp>
        <p:nvSpPr>
          <p:cNvPr id="8" name="Tekstfelt 7"/>
          <p:cNvSpPr txBox="1"/>
          <p:nvPr/>
        </p:nvSpPr>
        <p:spPr>
          <a:xfrm>
            <a:off x="9603584" y="4535108"/>
            <a:ext cx="2026629" cy="461665"/>
          </a:xfrm>
          <a:prstGeom prst="rect">
            <a:avLst/>
          </a:prstGeom>
          <a:noFill/>
        </p:spPr>
        <p:txBody>
          <a:bodyPr wrap="square" rtlCol="0">
            <a:spAutoFit/>
          </a:bodyPr>
          <a:lstStyle/>
          <a:p>
            <a:r>
              <a:rPr lang="da-DK" sz="1200" dirty="0" smtClean="0"/>
              <a:t>Understøtte selvtillid efter konkurrence/eksamen.</a:t>
            </a:r>
            <a:endParaRPr lang="da-DK" sz="1200" dirty="0"/>
          </a:p>
        </p:txBody>
      </p:sp>
      <p:sp>
        <p:nvSpPr>
          <p:cNvPr id="9" name="Tekstfelt 8"/>
          <p:cNvSpPr txBox="1"/>
          <p:nvPr/>
        </p:nvSpPr>
        <p:spPr>
          <a:xfrm>
            <a:off x="6448887" y="1354503"/>
            <a:ext cx="1037230" cy="369332"/>
          </a:xfrm>
          <a:prstGeom prst="rect">
            <a:avLst/>
          </a:prstGeom>
          <a:noFill/>
        </p:spPr>
        <p:txBody>
          <a:bodyPr wrap="square" rtlCol="0">
            <a:spAutoFit/>
          </a:bodyPr>
          <a:lstStyle/>
          <a:p>
            <a:r>
              <a:rPr lang="da-DK" dirty="0" smtClean="0"/>
              <a:t>Selvtillid</a:t>
            </a:r>
            <a:endParaRPr lang="da-DK" dirty="0"/>
          </a:p>
        </p:txBody>
      </p:sp>
      <p:sp>
        <p:nvSpPr>
          <p:cNvPr id="10" name="Tekstfelt 9"/>
          <p:cNvSpPr txBox="1"/>
          <p:nvPr/>
        </p:nvSpPr>
        <p:spPr>
          <a:xfrm>
            <a:off x="8027545" y="1314066"/>
            <a:ext cx="1282890" cy="369332"/>
          </a:xfrm>
          <a:prstGeom prst="rect">
            <a:avLst/>
          </a:prstGeom>
          <a:noFill/>
        </p:spPr>
        <p:txBody>
          <a:bodyPr wrap="square" rtlCol="0">
            <a:spAutoFit/>
          </a:bodyPr>
          <a:lstStyle/>
          <a:p>
            <a:r>
              <a:rPr lang="da-DK" dirty="0" smtClean="0"/>
              <a:t>Sport/skole</a:t>
            </a:r>
            <a:endParaRPr lang="da-DK" dirty="0"/>
          </a:p>
        </p:txBody>
      </p:sp>
      <p:sp>
        <p:nvSpPr>
          <p:cNvPr id="11" name="Tekstfelt 10"/>
          <p:cNvSpPr txBox="1"/>
          <p:nvPr/>
        </p:nvSpPr>
        <p:spPr>
          <a:xfrm>
            <a:off x="9644192" y="1375621"/>
            <a:ext cx="1282890" cy="461665"/>
          </a:xfrm>
          <a:prstGeom prst="rect">
            <a:avLst/>
          </a:prstGeom>
          <a:noFill/>
        </p:spPr>
        <p:txBody>
          <a:bodyPr wrap="square" rtlCol="0">
            <a:spAutoFit/>
          </a:bodyPr>
          <a:lstStyle/>
          <a:p>
            <a:r>
              <a:rPr lang="da-DK" sz="1200" dirty="0" smtClean="0"/>
              <a:t>Understøtter at lave fejl. </a:t>
            </a:r>
            <a:endParaRPr lang="da-DK" sz="1200" dirty="0"/>
          </a:p>
        </p:txBody>
      </p:sp>
      <p:sp>
        <p:nvSpPr>
          <p:cNvPr id="12" name="Tekstfelt 11"/>
          <p:cNvSpPr txBox="1"/>
          <p:nvPr/>
        </p:nvSpPr>
        <p:spPr>
          <a:xfrm>
            <a:off x="8027545" y="1837286"/>
            <a:ext cx="1282890" cy="369332"/>
          </a:xfrm>
          <a:prstGeom prst="rect">
            <a:avLst/>
          </a:prstGeom>
          <a:noFill/>
        </p:spPr>
        <p:txBody>
          <a:bodyPr wrap="square" rtlCol="0">
            <a:spAutoFit/>
          </a:bodyPr>
          <a:lstStyle/>
          <a:p>
            <a:r>
              <a:rPr lang="da-DK" dirty="0" smtClean="0"/>
              <a:t>Sport/skole</a:t>
            </a:r>
            <a:endParaRPr lang="da-DK" dirty="0"/>
          </a:p>
        </p:txBody>
      </p:sp>
      <p:sp>
        <p:nvSpPr>
          <p:cNvPr id="13" name="Tekstfelt 12"/>
          <p:cNvSpPr txBox="1"/>
          <p:nvPr/>
        </p:nvSpPr>
        <p:spPr>
          <a:xfrm>
            <a:off x="6448887" y="1867174"/>
            <a:ext cx="1037230" cy="369332"/>
          </a:xfrm>
          <a:prstGeom prst="rect">
            <a:avLst/>
          </a:prstGeom>
          <a:noFill/>
        </p:spPr>
        <p:txBody>
          <a:bodyPr wrap="square" rtlCol="0">
            <a:spAutoFit/>
          </a:bodyPr>
          <a:lstStyle/>
          <a:p>
            <a:r>
              <a:rPr lang="da-DK" dirty="0" smtClean="0"/>
              <a:t>Selvværd</a:t>
            </a:r>
            <a:endParaRPr lang="da-DK" dirty="0"/>
          </a:p>
        </p:txBody>
      </p:sp>
      <p:sp>
        <p:nvSpPr>
          <p:cNvPr id="14" name="Tekstfelt 13"/>
          <p:cNvSpPr txBox="1"/>
          <p:nvPr/>
        </p:nvSpPr>
        <p:spPr>
          <a:xfrm>
            <a:off x="9606203" y="1820727"/>
            <a:ext cx="1528550" cy="461665"/>
          </a:xfrm>
          <a:prstGeom prst="rect">
            <a:avLst/>
          </a:prstGeom>
          <a:noFill/>
        </p:spPr>
        <p:txBody>
          <a:bodyPr wrap="square" rtlCol="0">
            <a:spAutoFit/>
          </a:bodyPr>
          <a:lstStyle/>
          <a:p>
            <a:r>
              <a:rPr lang="da-DK" sz="1200" dirty="0" smtClean="0"/>
              <a:t>Ubetinget kærlighed uanset resultat.</a:t>
            </a:r>
            <a:endParaRPr lang="da-DK" sz="1200" dirty="0"/>
          </a:p>
        </p:txBody>
      </p:sp>
      <p:sp>
        <p:nvSpPr>
          <p:cNvPr id="16" name="Tekstfelt 15"/>
          <p:cNvSpPr txBox="1"/>
          <p:nvPr/>
        </p:nvSpPr>
        <p:spPr>
          <a:xfrm>
            <a:off x="9644192" y="5015981"/>
            <a:ext cx="1755048" cy="461665"/>
          </a:xfrm>
          <a:prstGeom prst="rect">
            <a:avLst/>
          </a:prstGeom>
          <a:noFill/>
        </p:spPr>
        <p:txBody>
          <a:bodyPr wrap="square" rtlCol="0">
            <a:spAutoFit/>
          </a:bodyPr>
          <a:lstStyle/>
          <a:p>
            <a:r>
              <a:rPr lang="da-DK" sz="1200" dirty="0" smtClean="0"/>
              <a:t>Minde om at jeg er stolt, uanset hvad.</a:t>
            </a:r>
            <a:endParaRPr lang="da-DK" sz="1200" dirty="0"/>
          </a:p>
        </p:txBody>
      </p:sp>
      <p:sp>
        <p:nvSpPr>
          <p:cNvPr id="17" name="Tekstfelt 16"/>
          <p:cNvSpPr txBox="1"/>
          <p:nvPr/>
        </p:nvSpPr>
        <p:spPr>
          <a:xfrm>
            <a:off x="6383900" y="5062147"/>
            <a:ext cx="1037230" cy="369332"/>
          </a:xfrm>
          <a:prstGeom prst="rect">
            <a:avLst/>
          </a:prstGeom>
          <a:noFill/>
        </p:spPr>
        <p:txBody>
          <a:bodyPr wrap="square" rtlCol="0">
            <a:spAutoFit/>
          </a:bodyPr>
          <a:lstStyle/>
          <a:p>
            <a:r>
              <a:rPr lang="da-DK" dirty="0" smtClean="0"/>
              <a:t>Selvværd</a:t>
            </a:r>
            <a:endParaRPr lang="da-DK" dirty="0"/>
          </a:p>
        </p:txBody>
      </p:sp>
      <p:sp>
        <p:nvSpPr>
          <p:cNvPr id="18" name="Tekstfelt 17"/>
          <p:cNvSpPr txBox="1"/>
          <p:nvPr/>
        </p:nvSpPr>
        <p:spPr>
          <a:xfrm>
            <a:off x="8138956" y="5015981"/>
            <a:ext cx="1282890" cy="369332"/>
          </a:xfrm>
          <a:prstGeom prst="rect">
            <a:avLst/>
          </a:prstGeom>
          <a:noFill/>
        </p:spPr>
        <p:txBody>
          <a:bodyPr wrap="square" rtlCol="0">
            <a:spAutoFit/>
          </a:bodyPr>
          <a:lstStyle/>
          <a:p>
            <a:r>
              <a:rPr lang="da-DK" dirty="0" smtClean="0"/>
              <a:t>Sport/skole</a:t>
            </a:r>
            <a:endParaRPr lang="da-DK" dirty="0"/>
          </a:p>
        </p:txBody>
      </p:sp>
    </p:spTree>
    <p:extLst>
      <p:ext uri="{BB962C8B-B14F-4D97-AF65-F5344CB8AC3E}">
        <p14:creationId xmlns:p14="http://schemas.microsoft.com/office/powerpoint/2010/main" val="17033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125069"/>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står måske i det eller har oplevet det før. Hverdagen ruller derudaf, men noget virker anderledes. Det er som om en glæde eller gnist er forsvundet fra dit barn. Du reflekterer lidt over det og kommer måske frem til, at du faktisk oplever dit barn i et stort krydspres. Et krydspres om at skulle nå alt og egentlig også at ville alt, selvom barnet ikke kan alt på én gang. Du er muligvis bekymret for dit barns trivsel. Hvad vil du konkret gøre for at hjælpe dit barn?</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smtClean="0">
                <a:solidFill>
                  <a:schemeClr val="bg1"/>
                </a:solidFill>
              </a:rPr>
              <a:t>1.</a:t>
            </a:r>
            <a:endParaRPr lang="da-DK" sz="3200" b="1" dirty="0">
              <a:solidFill>
                <a:schemeClr val="bg1"/>
              </a:solidFill>
            </a:endParaRPr>
          </a:p>
        </p:txBody>
      </p:sp>
    </p:spTree>
    <p:extLst>
      <p:ext uri="{BB962C8B-B14F-4D97-AF65-F5344CB8AC3E}">
        <p14:creationId xmlns:p14="http://schemas.microsoft.com/office/powerpoint/2010/main" val="187037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125069"/>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Der er store følelser i sport. Du oplever måske, at det til tider er meget frustrerende, at du den ene dag føler, at dit barn værdsætter din støtte, og næste dag har du måske et indtryk af, at dit barn er frustreret over dig. Denne dans frem og tilbage tager på energien, og du vil gerne være nysgerrig på, hvad der ligger til grund for frustrationerne fra dit barns side. Hvad kan du gøre for at få det i tale og er der noget du skal være særlig opmærksom på?</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2</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4190041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423205"/>
            <a:ext cx="9953296" cy="3780522"/>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oplever måske, at dit barn altid går koncentreret, målrettet og dedikeret ind i opgaver, hvad enten det er i skolen eller i sporten. Dit barn får også altid stor ros for at have styr på tingene og for at levere en god indsats. Dit barns karakterer er gode, og dit barn præsterer også godt i sporten. Det gør dig naturligvis stolt. Du ser også det slid dit barn lægger for dagen og hører muligvis også, at dit barn er kritisk overfor egen indsats. Det er aldrig helt godt nok, hvilket muligvis gælder både skole og sport. Dit barn har måske svært ved at slippe en aflevering og hænger fast i de mindste detaljer, der er gået galt i f.eks. en aflevering eller til konkurrence. Du synes måske, at dit barn er for hård ved sig selv. Hvordan kan du hjælpe dit barn til at få en mere anerkendende tilgang til sig selv og løsne lidt op for sine krav?</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3</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2986880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err="1">
                <a:solidFill>
                  <a:srgbClr val="E7334B"/>
                </a:solidFill>
                <a:latin typeface="Arial Black" panose="020B0604020202020204" pitchFamily="34" charset="0"/>
                <a:cs typeface="Arial Black" panose="020B0604020202020204" pitchFamily="34" charset="0"/>
              </a:rPr>
              <a:t>Take</a:t>
            </a:r>
            <a:r>
              <a:rPr lang="da-DK" sz="4000" b="1" spc="300" dirty="0">
                <a:solidFill>
                  <a:srgbClr val="E7334B"/>
                </a:solidFill>
                <a:latin typeface="Arial Black" panose="020B0604020202020204" pitchFamily="34" charset="0"/>
                <a:cs typeface="Arial Black" panose="020B0604020202020204" pitchFamily="34" charset="0"/>
              </a:rPr>
              <a:t> </a:t>
            </a:r>
            <a:r>
              <a:rPr lang="da-DK" sz="4000" b="1" spc="300" dirty="0" err="1">
                <a:solidFill>
                  <a:srgbClr val="E7334B"/>
                </a:solidFill>
                <a:latin typeface="Arial Black" panose="020B0604020202020204" pitchFamily="34" charset="0"/>
                <a:cs typeface="Arial Black" panose="020B0604020202020204" pitchFamily="34" charset="0"/>
              </a:rPr>
              <a:t>home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531197" y="2839791"/>
            <a:ext cx="9953296" cy="923330"/>
          </a:xfrm>
          <a:prstGeom prst="rect">
            <a:avLst/>
          </a:prstGeom>
        </p:spPr>
        <p:txBody>
          <a:bodyPr wrap="square">
            <a:spAutoFit/>
          </a:bodyPr>
          <a:lstStyle/>
          <a:p>
            <a:pPr marL="457200" indent="-457200">
              <a:buAutoNum type="arabicParenR"/>
            </a:pPr>
            <a:r>
              <a:rPr lang="da-DK" dirty="0">
                <a:latin typeface="Arial" panose="020B0604020202020204" pitchFamily="34" charset="0"/>
                <a:cs typeface="Arial" panose="020B0604020202020204" pitchFamily="34" charset="0"/>
              </a:rPr>
              <a:t>Hvad tager du/I med hjem fra i dag, og sætter fokus på til næste gang?</a:t>
            </a:r>
          </a:p>
          <a:p>
            <a:pPr marL="457200" indent="-457200">
              <a:buAutoNum type="arabicParenR"/>
            </a:pPr>
            <a:endParaRPr lang="da-DK" dirty="0">
              <a:latin typeface="Arial" panose="020B0604020202020204" pitchFamily="34" charset="0"/>
              <a:cs typeface="Arial" panose="020B0604020202020204" pitchFamily="34" charset="0"/>
            </a:endParaRPr>
          </a:p>
          <a:p>
            <a:pPr marL="457200" indent="-457200">
              <a:buAutoNum type="arabicParenR"/>
            </a:pPr>
            <a:r>
              <a:rPr lang="da-DK" dirty="0">
                <a:latin typeface="Arial" panose="020B0604020202020204" pitchFamily="34" charset="0"/>
                <a:cs typeface="Arial" panose="020B0604020202020204" pitchFamily="34" charset="0"/>
              </a:rPr>
              <a:t>Udlevering af </a:t>
            </a:r>
            <a:r>
              <a:rPr lang="da-DK" dirty="0" err="1">
                <a:latin typeface="Arial" panose="020B0604020202020204" pitchFamily="34" charset="0"/>
                <a:cs typeface="Arial" panose="020B0604020202020204" pitchFamily="34" charset="0"/>
              </a:rPr>
              <a:t>take</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home</a:t>
            </a:r>
            <a:r>
              <a:rPr lang="da-DK" dirty="0">
                <a:latin typeface="Arial" panose="020B0604020202020204" pitchFamily="34" charset="0"/>
                <a:cs typeface="Arial" panose="020B0604020202020204" pitchFamily="34" charset="0"/>
              </a:rPr>
              <a:t> spørgekort. </a:t>
            </a: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10536" y="1326206"/>
            <a:ext cx="3065621" cy="4599582"/>
          </a:xfrm>
          <a:prstGeom prst="rect">
            <a:avLst/>
          </a:prstGeom>
        </p:spPr>
      </p:pic>
    </p:spTree>
    <p:extLst>
      <p:ext uri="{BB962C8B-B14F-4D97-AF65-F5344CB8AC3E}">
        <p14:creationId xmlns:p14="http://schemas.microsoft.com/office/powerpoint/2010/main" val="12849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47A51-C9A9-8549-92A3-95D7CE567608}"/>
              </a:ext>
            </a:extLst>
          </p:cNvPr>
          <p:cNvSpPr txBox="1"/>
          <p:nvPr/>
        </p:nvSpPr>
        <p:spPr>
          <a:xfrm>
            <a:off x="453813" y="2761967"/>
            <a:ext cx="11284374" cy="1169551"/>
          </a:xfrm>
          <a:prstGeom prst="rect">
            <a:avLst/>
          </a:prstGeom>
          <a:noFill/>
        </p:spPr>
        <p:txBody>
          <a:bodyPr wrap="square" l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0" b="1" spc="300" dirty="0">
                <a:solidFill>
                  <a:prstClr val="white"/>
                </a:solidFill>
                <a:latin typeface="Arial" panose="020B0604020202020204" pitchFamily="34" charset="0"/>
                <a:cs typeface="Arial" panose="020B0604020202020204" pitchFamily="34" charset="0"/>
              </a:rPr>
              <a:t>Spørgsmål?</a:t>
            </a:r>
            <a:endParaRPr kumimoji="0" lang="da-DK" sz="7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5486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Formål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86445" y="1803600"/>
            <a:ext cx="9044246" cy="1294072"/>
          </a:xfrm>
          <a:prstGeom prst="rect">
            <a:avLst/>
          </a:prstGeom>
        </p:spPr>
        <p:txBody>
          <a:bodyPr wrap="square">
            <a:spAutoFit/>
          </a:bodyPr>
          <a:lstStyle/>
          <a:p>
            <a:pPr>
              <a:lnSpc>
                <a:spcPct val="150000"/>
              </a:lnSpc>
            </a:pPr>
            <a:r>
              <a:rPr lang="da-DK" dirty="0"/>
              <a:t>At </a:t>
            </a:r>
            <a:r>
              <a:rPr lang="da-DK" dirty="0" smtClean="0"/>
              <a:t>du får </a:t>
            </a:r>
            <a:r>
              <a:rPr lang="da-DK" dirty="0"/>
              <a:t>et indblik i, hvad der kan påvirke </a:t>
            </a:r>
            <a:r>
              <a:rPr lang="da-DK" dirty="0" smtClean="0"/>
              <a:t>dit barns </a:t>
            </a:r>
            <a:r>
              <a:rPr lang="da-DK" dirty="0"/>
              <a:t>trivsel og mentale sundhed. Temaer som hvem der er med- og modspillere, selvtillid og selvværd samt perfektionisme bliver berørt. Slutteligt hvordan </a:t>
            </a:r>
            <a:r>
              <a:rPr lang="da-DK" dirty="0" smtClean="0"/>
              <a:t>du </a:t>
            </a:r>
            <a:r>
              <a:rPr lang="da-DK" dirty="0"/>
              <a:t>kan hjælpe </a:t>
            </a:r>
            <a:r>
              <a:rPr lang="da-DK" dirty="0" smtClean="0"/>
              <a:t>dit barn </a:t>
            </a:r>
            <a:r>
              <a:rPr lang="da-DK" dirty="0"/>
              <a:t>med at håndtere modgang og frygten for at fejle.</a:t>
            </a:r>
            <a:endParaRPr lang="da-DK" dirty="0">
              <a:latin typeface="Arial" panose="020B0604020202020204" pitchFamily="34" charset="0"/>
              <a:cs typeface="Arial" panose="020B0604020202020204" pitchFamily="34" charset="0"/>
            </a:endParaRP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60520" y="3257683"/>
            <a:ext cx="4338452" cy="2891578"/>
          </a:xfrm>
          <a:prstGeom prst="rect">
            <a:avLst/>
          </a:prstGeom>
        </p:spPr>
      </p:pic>
    </p:spTree>
    <p:extLst>
      <p:ext uri="{BB962C8B-B14F-4D97-AF65-F5344CB8AC3E}">
        <p14:creationId xmlns:p14="http://schemas.microsoft.com/office/powerpoint/2010/main" val="1006757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Spørgekort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1196672" y="2239259"/>
            <a:ext cx="6663473" cy="2949525"/>
          </a:xfrm>
          <a:prstGeom prst="rect">
            <a:avLst/>
          </a:prstGeom>
          <a:noFill/>
        </p:spPr>
        <p:txBody>
          <a:bodyPr wrap="square" lIns="108000" rtlCol="0">
            <a:spAutoFit/>
          </a:bodyPr>
          <a:lstStyle/>
          <a:p>
            <a:pPr>
              <a:lnSpc>
                <a:spcPct val="150000"/>
              </a:lnSpc>
            </a:pPr>
            <a:r>
              <a:rPr lang="da-DK" dirty="0" smtClean="0">
                <a:latin typeface="Arial" panose="020B0604020202020204" pitchFamily="34" charset="0"/>
                <a:cs typeface="Arial" panose="020B0604020202020204" pitchFamily="34" charset="0"/>
              </a:rPr>
              <a:t>Alle får udleveret et spørgekort</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Find sammen to &amp; to.</a:t>
            </a:r>
          </a:p>
          <a:p>
            <a:pPr>
              <a:lnSpc>
                <a:spcPct val="150000"/>
              </a:lnSpc>
            </a:pPr>
            <a:r>
              <a:rPr lang="da-DK" dirty="0" smtClean="0">
                <a:latin typeface="Arial" panose="020B0604020202020204" pitchFamily="34" charset="0"/>
                <a:cs typeface="Arial" panose="020B0604020202020204" pitchFamily="34" charset="0"/>
              </a:rPr>
              <a:t>Læs spørgekortet og besvar det.</a:t>
            </a:r>
          </a:p>
          <a:p>
            <a:pPr>
              <a:lnSpc>
                <a:spcPct val="150000"/>
              </a:lnSpc>
            </a:pPr>
            <a:r>
              <a:rPr lang="da-DK" dirty="0" smtClean="0">
                <a:latin typeface="Arial" panose="020B0604020202020204" pitchFamily="34" charset="0"/>
                <a:cs typeface="Arial" panose="020B0604020202020204" pitchFamily="34" charset="0"/>
              </a:rPr>
              <a:t>Herefter bytter I kort og finder en ny makker osv.</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Varighed ca. 5-10 min.</a:t>
            </a:r>
            <a:endParaRPr lang="da-DK" dirty="0">
              <a:latin typeface="Arial" panose="020B0604020202020204" pitchFamily="34" charset="0"/>
              <a:cs typeface="Arial" panose="020B0604020202020204" pitchFamily="34" charset="0"/>
            </a:endParaRPr>
          </a:p>
        </p:txBody>
      </p:sp>
      <p:pic>
        <p:nvPicPr>
          <p:cNvPr id="2" name="Billed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50856" y="1167622"/>
            <a:ext cx="3182530" cy="4774988"/>
          </a:xfrm>
          <a:prstGeom prst="rect">
            <a:avLst/>
          </a:prstGeom>
        </p:spPr>
      </p:pic>
    </p:spTree>
    <p:extLst>
      <p:ext uri="{BB962C8B-B14F-4D97-AF65-F5344CB8AC3E}">
        <p14:creationId xmlns:p14="http://schemas.microsoft.com/office/powerpoint/2010/main" val="91463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40427" y="53598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Trivsel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4" name="Rektangel 3"/>
          <p:cNvSpPr/>
          <p:nvPr/>
        </p:nvSpPr>
        <p:spPr>
          <a:xfrm>
            <a:off x="823355" y="1400069"/>
            <a:ext cx="2941821" cy="4893647"/>
          </a:xfrm>
          <a:prstGeom prst="rect">
            <a:avLst/>
          </a:prstGeom>
        </p:spPr>
        <p:txBody>
          <a:bodyPr wrap="square">
            <a:spAutoFit/>
          </a:bodyPr>
          <a:lstStyle/>
          <a:p>
            <a:pPr>
              <a:lnSpc>
                <a:spcPct val="150000"/>
              </a:lnSpc>
            </a:pPr>
            <a:r>
              <a:rPr lang="da-DK" sz="1600" dirty="0">
                <a:latin typeface="Arial" panose="020B0604020202020204" pitchFamily="34" charset="0"/>
                <a:cs typeface="Arial" panose="020B0604020202020204" pitchFamily="34" charset="0"/>
              </a:rPr>
              <a:t>Trivsel handler om at være i balance – det meste af tiden.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Alle børn og unge vil opleve ubehag, udfordringer og modgang før eller senere pga. pres/stress fra konkurrencer, eksaminer, skader, hård træning, travl hverdag, fravalg osv.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Det er en forudsætning og det er godt at </a:t>
            </a:r>
            <a:r>
              <a:rPr lang="da-DK" sz="1600" dirty="0" smtClean="0">
                <a:latin typeface="Arial" panose="020B0604020202020204" pitchFamily="34" charset="0"/>
                <a:cs typeface="Arial" panose="020B0604020202020204" pitchFamily="34" charset="0"/>
              </a:rPr>
              <a:t>lære.</a:t>
            </a:r>
          </a:p>
          <a:p>
            <a:pPr>
              <a:lnSpc>
                <a:spcPct val="150000"/>
              </a:lnSpc>
            </a:pPr>
            <a:endParaRPr lang="da-DK" sz="1600" dirty="0" smtClean="0">
              <a:latin typeface="Arial" panose="020B0604020202020204" pitchFamily="34" charset="0"/>
              <a:cs typeface="Arial" panose="020B0604020202020204" pitchFamily="34" charset="0"/>
            </a:endParaRPr>
          </a:p>
        </p:txBody>
      </p:sp>
      <p:sp>
        <p:nvSpPr>
          <p:cNvPr id="7" name="Rektangel 6"/>
          <p:cNvSpPr/>
          <p:nvPr/>
        </p:nvSpPr>
        <p:spPr>
          <a:xfrm>
            <a:off x="8224069" y="684488"/>
            <a:ext cx="3358864" cy="6324808"/>
          </a:xfrm>
          <a:prstGeom prst="rect">
            <a:avLst/>
          </a:prstGeom>
        </p:spPr>
        <p:txBody>
          <a:bodyPr wrap="square">
            <a:spAutoFit/>
          </a:bodyPr>
          <a:lstStyle/>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Trivsel er lidt som en vægtskål.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Indimellem </a:t>
            </a:r>
            <a:r>
              <a:rPr lang="da-DK" sz="1400" dirty="0">
                <a:latin typeface="Arial" panose="020B0604020202020204" pitchFamily="34" charset="0"/>
                <a:ea typeface="Times New Roman" panose="02020603050405020304" pitchFamily="18" charset="0"/>
                <a:cs typeface="Arial" panose="020B0604020202020204" pitchFamily="34" charset="0"/>
              </a:rPr>
              <a:t>kommer der flere barrierer end, hvad der er ressourcer </a:t>
            </a:r>
            <a:r>
              <a:rPr lang="da-DK" sz="1400" dirty="0" smtClean="0">
                <a:latin typeface="Arial" panose="020B0604020202020204" pitchFamily="34" charset="0"/>
                <a:ea typeface="Times New Roman" panose="02020603050405020304" pitchFamily="18" charset="0"/>
                <a:cs typeface="Arial" panose="020B0604020202020204" pitchFamily="34" charset="0"/>
              </a:rPr>
              <a:t>til.</a:t>
            </a:r>
          </a:p>
          <a:p>
            <a:pPr>
              <a:lnSpc>
                <a:spcPct val="150000"/>
              </a:lnSpc>
            </a:pPr>
            <a:endParaRPr lang="da-DK"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b="1" dirty="0" smtClean="0">
                <a:latin typeface="Arial" panose="020B0604020202020204" pitchFamily="34" charset="0"/>
                <a:ea typeface="Times New Roman" panose="02020603050405020304" pitchFamily="18" charset="0"/>
                <a:cs typeface="Arial" panose="020B0604020202020204" pitchFamily="34" charset="0"/>
              </a:rPr>
              <a:t>Sociale barrierer: </a:t>
            </a:r>
            <a:r>
              <a:rPr lang="da-DK" sz="1400" dirty="0" smtClean="0">
                <a:latin typeface="Arial" panose="020B0604020202020204" pitchFamily="34" charset="0"/>
                <a:ea typeface="Times New Roman" panose="02020603050405020304" pitchFamily="18" charset="0"/>
                <a:cs typeface="Arial" panose="020B0604020202020204" pitchFamily="34" charset="0"/>
              </a:rPr>
              <a:t/>
            </a:r>
            <a:br>
              <a:rPr lang="da-DK" sz="1400" dirty="0" smtClean="0">
                <a:latin typeface="Arial" panose="020B0604020202020204" pitchFamily="34" charset="0"/>
                <a:ea typeface="Times New Roman" panose="02020603050405020304" pitchFamily="18" charset="0"/>
                <a:cs typeface="Arial" panose="020B0604020202020204" pitchFamily="34" charset="0"/>
              </a:rPr>
            </a:br>
            <a:r>
              <a:rPr lang="da-DK" sz="1400" dirty="0" smtClean="0">
                <a:latin typeface="Arial" panose="020B0604020202020204" pitchFamily="34" charset="0"/>
                <a:ea typeface="Times New Roman" panose="02020603050405020304" pitchFamily="18" charset="0"/>
                <a:cs typeface="Arial" panose="020B0604020202020204" pitchFamily="34" charset="0"/>
              </a:rPr>
              <a:t>F.eks</a:t>
            </a:r>
            <a:r>
              <a:rPr lang="da-DK" sz="1400" dirty="0">
                <a:latin typeface="Arial" panose="020B0604020202020204" pitchFamily="34" charset="0"/>
                <a:ea typeface="Times New Roman" panose="02020603050405020304" pitchFamily="18" charset="0"/>
                <a:cs typeface="Arial" panose="020B0604020202020204" pitchFamily="34" charset="0"/>
              </a:rPr>
              <a:t>. konflikter i familie eller blandt venner.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b="1" dirty="0" smtClean="0">
                <a:latin typeface="Arial" panose="020B0604020202020204" pitchFamily="34" charset="0"/>
                <a:ea typeface="Times New Roman" panose="02020603050405020304" pitchFamily="18" charset="0"/>
                <a:cs typeface="Arial" panose="020B0604020202020204" pitchFamily="34" charset="0"/>
              </a:rPr>
              <a:t>Psykologiske barrierer:</a:t>
            </a:r>
            <a:r>
              <a:rPr lang="da-DK" sz="1400" dirty="0" smtClean="0">
                <a:latin typeface="Arial" panose="020B0604020202020204" pitchFamily="34" charset="0"/>
                <a:ea typeface="Times New Roman" panose="02020603050405020304" pitchFamily="18" charset="0"/>
                <a:cs typeface="Arial" panose="020B0604020202020204" pitchFamily="34" charset="0"/>
              </a:rPr>
              <a:t/>
            </a:r>
            <a:br>
              <a:rPr lang="da-DK" sz="1400" dirty="0" smtClean="0">
                <a:latin typeface="Arial" panose="020B0604020202020204" pitchFamily="34" charset="0"/>
                <a:ea typeface="Times New Roman" panose="02020603050405020304" pitchFamily="18" charset="0"/>
                <a:cs typeface="Arial" panose="020B0604020202020204" pitchFamily="34" charset="0"/>
              </a:rPr>
            </a:br>
            <a:r>
              <a:rPr lang="da-DK" sz="1400" dirty="0" smtClean="0">
                <a:latin typeface="Arial" panose="020B0604020202020204" pitchFamily="34" charset="0"/>
                <a:ea typeface="Times New Roman" panose="02020603050405020304" pitchFamily="18" charset="0"/>
                <a:cs typeface="Arial" panose="020B0604020202020204" pitchFamily="34" charset="0"/>
              </a:rPr>
              <a:t>F.eks. meningsløshed </a:t>
            </a:r>
            <a:r>
              <a:rPr lang="da-DK" sz="1400" dirty="0">
                <a:latin typeface="Arial" panose="020B0604020202020204" pitchFamily="34" charset="0"/>
                <a:ea typeface="Times New Roman" panose="02020603050405020304" pitchFamily="18" charset="0"/>
                <a:cs typeface="Arial" panose="020B0604020202020204" pitchFamily="34" charset="0"/>
              </a:rPr>
              <a:t>eller pres.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b="1" dirty="0" smtClean="0">
                <a:latin typeface="Arial" panose="020B0604020202020204" pitchFamily="34" charset="0"/>
                <a:ea typeface="Times New Roman" panose="02020603050405020304" pitchFamily="18" charset="0"/>
                <a:cs typeface="Arial" panose="020B0604020202020204" pitchFamily="34" charset="0"/>
              </a:rPr>
              <a:t>Fysiske barrierer:</a:t>
            </a:r>
          </a:p>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F.eks. </a:t>
            </a:r>
            <a:r>
              <a:rPr lang="da-DK" sz="1400" dirty="0">
                <a:latin typeface="Arial" panose="020B0604020202020204" pitchFamily="34" charset="0"/>
                <a:ea typeface="Times New Roman" panose="02020603050405020304" pitchFamily="18" charset="0"/>
                <a:cs typeface="Arial" panose="020B0604020202020204" pitchFamily="34" charset="0"/>
              </a:rPr>
              <a:t>s</a:t>
            </a:r>
            <a:r>
              <a:rPr lang="da-DK" sz="1400" dirty="0" smtClean="0">
                <a:latin typeface="Arial" panose="020B0604020202020204" pitchFamily="34" charset="0"/>
                <a:ea typeface="Times New Roman" panose="02020603050405020304" pitchFamily="18" charset="0"/>
                <a:cs typeface="Arial" panose="020B0604020202020204" pitchFamily="34" charset="0"/>
              </a:rPr>
              <a:t>kade eller </a:t>
            </a:r>
            <a:r>
              <a:rPr lang="da-DK" sz="1400" dirty="0">
                <a:latin typeface="Arial" panose="020B0604020202020204" pitchFamily="34" charset="0"/>
                <a:ea typeface="Times New Roman" panose="02020603050405020304" pitchFamily="18" charset="0"/>
                <a:cs typeface="Arial" panose="020B0604020202020204" pitchFamily="34" charset="0"/>
              </a:rPr>
              <a:t>stagnering.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b="1" dirty="0" smtClean="0">
                <a:latin typeface="Arial" panose="020B0604020202020204" pitchFamily="34" charset="0"/>
                <a:ea typeface="Times New Roman" panose="02020603050405020304" pitchFamily="18" charset="0"/>
                <a:cs typeface="Arial" panose="020B0604020202020204" pitchFamily="34" charset="0"/>
              </a:rPr>
              <a:t>Økonomiske barrierer:</a:t>
            </a:r>
          </a:p>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F.eks. bekymring </a:t>
            </a:r>
            <a:r>
              <a:rPr lang="da-DK" sz="1400" dirty="0">
                <a:latin typeface="Arial" panose="020B0604020202020204" pitchFamily="34" charset="0"/>
                <a:ea typeface="Times New Roman" panose="02020603050405020304" pitchFamily="18" charset="0"/>
                <a:cs typeface="Arial" panose="020B0604020202020204" pitchFamily="34" charset="0"/>
              </a:rPr>
              <a:t>for familiens økonomi og senere til egne bekymringer for økonomisk at kunne begå sig. </a:t>
            </a:r>
            <a:r>
              <a:rPr lang="da-DK" dirty="0">
                <a:latin typeface="Calibri" panose="020F0502020204030204" pitchFamily="34" charset="0"/>
                <a:ea typeface="Times New Roman" panose="02020603050405020304" pitchFamily="18" charset="0"/>
                <a:cs typeface="Arial" panose="020B0604020202020204" pitchFamily="34" charset="0"/>
              </a:rPr>
              <a:t/>
            </a:r>
            <a:br>
              <a:rPr lang="da-DK" dirty="0">
                <a:latin typeface="Calibri" panose="020F0502020204030204" pitchFamily="34" charset="0"/>
                <a:ea typeface="Times New Roman" panose="02020603050405020304" pitchFamily="18" charset="0"/>
                <a:cs typeface="Arial" panose="020B0604020202020204" pitchFamily="34" charset="0"/>
              </a:rPr>
            </a:br>
            <a:endParaRPr lang="da-DK" dirty="0"/>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5176" y="1243872"/>
            <a:ext cx="4066390" cy="4367741"/>
          </a:xfrm>
          <a:prstGeom prst="rect">
            <a:avLst/>
          </a:prstGeom>
        </p:spPr>
      </p:pic>
    </p:spTree>
    <p:extLst>
      <p:ext uri="{BB962C8B-B14F-4D97-AF65-F5344CB8AC3E}">
        <p14:creationId xmlns:p14="http://schemas.microsoft.com/office/powerpoint/2010/main" val="17969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580935" y="593585"/>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Trivsel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5" name="Rektangel 4"/>
          <p:cNvSpPr/>
          <p:nvPr/>
        </p:nvSpPr>
        <p:spPr>
          <a:xfrm>
            <a:off x="580935" y="1506646"/>
            <a:ext cx="6005216" cy="5175776"/>
          </a:xfrm>
          <a:prstGeom prst="rect">
            <a:avLst/>
          </a:prstGeom>
        </p:spPr>
        <p:txBody>
          <a:bodyPr wrap="square">
            <a:spAutoFit/>
          </a:bodyPr>
          <a:lstStyle/>
          <a:p>
            <a:pPr>
              <a:lnSpc>
                <a:spcPct val="150000"/>
              </a:lnSpc>
              <a:spcAft>
                <a:spcPts val="800"/>
              </a:spcAft>
            </a:pPr>
            <a:r>
              <a:rPr lang="da-DK" sz="1400" b="1" dirty="0">
                <a:solidFill>
                  <a:srgbClr val="00B050"/>
                </a:solidFill>
                <a:latin typeface="Arial" panose="020B0604020202020204" pitchFamily="34" charset="0"/>
                <a:ea typeface="Times New Roman" panose="02020603050405020304" pitchFamily="18" charset="0"/>
                <a:cs typeface="Arial" panose="020B0604020202020204" pitchFamily="34" charset="0"/>
              </a:rPr>
              <a:t>Grøn</a:t>
            </a:r>
            <a:r>
              <a:rPr lang="da-DK" sz="1400" dirty="0">
                <a:latin typeface="Arial" panose="020B0604020202020204" pitchFamily="34" charset="0"/>
                <a:ea typeface="Times New Roman" panose="02020603050405020304" pitchFamily="18" charset="0"/>
                <a:cs typeface="Arial" panose="020B0604020202020204" pitchFamily="34" charset="0"/>
              </a:rPr>
              <a:t> – balance: Barnet trives og hverdagen går som den skal. Her er ingen årsag til yderligere indsats. </a:t>
            </a:r>
          </a:p>
          <a:p>
            <a:pPr>
              <a:lnSpc>
                <a:spcPct val="150000"/>
              </a:lnSpc>
              <a:spcAft>
                <a:spcPts val="800"/>
              </a:spcAft>
            </a:pPr>
            <a:r>
              <a:rPr lang="da-DK" sz="1400" b="1" dirty="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Lysegrøn</a:t>
            </a:r>
            <a:r>
              <a:rPr lang="da-DK" sz="1400" dirty="0">
                <a:latin typeface="Arial" panose="020B0604020202020204" pitchFamily="34" charset="0"/>
                <a:ea typeface="Times New Roman" panose="02020603050405020304" pitchFamily="18" charset="0"/>
                <a:cs typeface="Arial" panose="020B0604020202020204" pitchFamily="34" charset="0"/>
              </a:rPr>
              <a:t> – udfordret: Barnet skal helt klart lære, at barnet også skal være udfordret indimellem. Her er det vigtigt at spørge til: Hvem har du af støttepersoner? Hvad er dine værktøjer til at håndtere denne periode? Hvor længe har du været udfordret</a:t>
            </a:r>
            <a:r>
              <a:rPr lang="da-DK" sz="14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spcAft>
                <a:spcPts val="800"/>
              </a:spcAft>
            </a:pPr>
            <a:r>
              <a:rPr lang="da-DK" sz="1400" b="1" dirty="0">
                <a:solidFill>
                  <a:schemeClr val="accent4"/>
                </a:solidFill>
                <a:latin typeface="Arial" panose="020B0604020202020204" pitchFamily="34" charset="0"/>
                <a:cs typeface="Arial" panose="020B0604020202020204" pitchFamily="34" charset="0"/>
              </a:rPr>
              <a:t>Gul </a:t>
            </a:r>
            <a:r>
              <a:rPr lang="da-DK" sz="1400" dirty="0">
                <a:latin typeface="Arial" panose="020B0604020202020204" pitchFamily="34" charset="0"/>
                <a:cs typeface="Arial" panose="020B0604020202020204" pitchFamily="34" charset="0"/>
              </a:rPr>
              <a:t>– alvorlig: Her laves et møde med forældre, barn, træner/lærer, hvor der i fællesskab laves tiltag, der kan hjælpe barnet. F.eks. en periode med mindre træning, hjælp i skolen, udsættelse af lektier/aflevering. </a:t>
            </a:r>
            <a:br>
              <a:rPr lang="da-DK" sz="1400" dirty="0">
                <a:latin typeface="Arial" panose="020B0604020202020204" pitchFamily="34" charset="0"/>
                <a:cs typeface="Arial" panose="020B0604020202020204" pitchFamily="34" charset="0"/>
              </a:rPr>
            </a:br>
            <a:r>
              <a:rPr lang="da-DK" sz="1400" dirty="0" smtClean="0">
                <a:latin typeface="Arial" panose="020B0604020202020204" pitchFamily="34" charset="0"/>
                <a:cs typeface="Arial" panose="020B0604020202020204" pitchFamily="34" charset="0"/>
              </a:rPr>
              <a:t>Der </a:t>
            </a:r>
            <a:r>
              <a:rPr lang="da-DK" sz="1400" dirty="0">
                <a:latin typeface="Arial" panose="020B0604020202020204" pitchFamily="34" charset="0"/>
                <a:cs typeface="Arial" panose="020B0604020202020204" pitchFamily="34" charset="0"/>
              </a:rPr>
              <a:t>følges op på samtalen</a:t>
            </a:r>
            <a:r>
              <a:rPr lang="da-DK" sz="1400" dirty="0" smtClean="0">
                <a:latin typeface="Arial" panose="020B0604020202020204" pitchFamily="34" charset="0"/>
                <a:ea typeface="Times New Roman" panose="02020603050405020304" pitchFamily="18" charset="0"/>
                <a:cs typeface="Arial" panose="020B0604020202020204" pitchFamily="34" charset="0"/>
              </a:rPr>
              <a:t> </a:t>
            </a:r>
          </a:p>
          <a:p>
            <a:pPr>
              <a:lnSpc>
                <a:spcPct val="150000"/>
              </a:lnSpc>
              <a:spcAft>
                <a:spcPts val="800"/>
              </a:spcAft>
            </a:pPr>
            <a:r>
              <a:rPr lang="da-DK" sz="1400" b="1" dirty="0">
                <a:solidFill>
                  <a:srgbClr val="FF0000"/>
                </a:solidFill>
                <a:latin typeface="Arial" panose="020B0604020202020204" pitchFamily="34" charset="0"/>
                <a:cs typeface="Arial" panose="020B0604020202020204" pitchFamily="34" charset="0"/>
              </a:rPr>
              <a:t>Rød </a:t>
            </a:r>
            <a:r>
              <a:rPr lang="da-DK" sz="1400" dirty="0">
                <a:latin typeface="Arial" panose="020B0604020202020204" pitchFamily="34" charset="0"/>
                <a:cs typeface="Arial" panose="020B0604020202020204" pitchFamily="34" charset="0"/>
              </a:rPr>
              <a:t>– kritisk: Her skal der andre eksperter med indover f.eks. psykolog. Der skal på tværs af skole, sport og hjemmet, laves indsatser, der kan hjælpe barnet. Der følges ugentligt op. </a:t>
            </a:r>
          </a:p>
          <a:p>
            <a:pPr>
              <a:lnSpc>
                <a:spcPct val="150000"/>
              </a:lnSpc>
              <a:spcAft>
                <a:spcPts val="800"/>
              </a:spcAft>
            </a:pPr>
            <a:endParaRPr lang="da-DK"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3987" y="0"/>
            <a:ext cx="4856798" cy="6858000"/>
          </a:xfrm>
          <a:prstGeom prst="rect">
            <a:avLst/>
          </a:prstGeom>
        </p:spPr>
      </p:pic>
    </p:spTree>
    <p:extLst>
      <p:ext uri="{BB962C8B-B14F-4D97-AF65-F5344CB8AC3E}">
        <p14:creationId xmlns:p14="http://schemas.microsoft.com/office/powerpoint/2010/main" val="197180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40427" y="53598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Med-og modspillere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4" name="Rektangel 3"/>
          <p:cNvSpPr/>
          <p:nvPr/>
        </p:nvSpPr>
        <p:spPr>
          <a:xfrm>
            <a:off x="518984" y="1243872"/>
            <a:ext cx="10540313" cy="4801314"/>
          </a:xfrm>
          <a:prstGeom prst="rect">
            <a:avLst/>
          </a:prstGeom>
        </p:spPr>
        <p:txBody>
          <a:bodyPr wrap="square">
            <a:spAutoFit/>
          </a:bodyPr>
          <a:lstStyle/>
          <a:p>
            <a:pPr>
              <a:lnSpc>
                <a:spcPct val="150000"/>
              </a:lnSpc>
            </a:pPr>
            <a:r>
              <a:rPr lang="da-DK" sz="1200" dirty="0" smtClean="0">
                <a:latin typeface="Arial" panose="020B0604020202020204" pitchFamily="34" charset="0"/>
                <a:ea typeface="Times New Roman" panose="02020603050405020304" pitchFamily="18" charset="0"/>
                <a:cs typeface="Arial" panose="020B0604020202020204" pitchFamily="34" charset="0"/>
              </a:rPr>
              <a:t>Du </a:t>
            </a:r>
            <a:r>
              <a:rPr lang="da-DK" sz="1200" dirty="0">
                <a:latin typeface="Arial" panose="020B0604020202020204" pitchFamily="34" charset="0"/>
                <a:ea typeface="Times New Roman" panose="02020603050405020304" pitchFamily="18" charset="0"/>
                <a:cs typeface="Arial" panose="020B0604020202020204" pitchFamily="34" charset="0"/>
              </a:rPr>
              <a:t>og andre nære personer i dit barns liv kan være </a:t>
            </a:r>
            <a:r>
              <a:rPr lang="da-DK" sz="1200" i="1" dirty="0">
                <a:latin typeface="Arial" panose="020B0604020202020204" pitchFamily="34" charset="0"/>
                <a:ea typeface="Times New Roman" panose="02020603050405020304" pitchFamily="18" charset="0"/>
                <a:cs typeface="Arial" panose="020B0604020202020204" pitchFamily="34" charset="0"/>
              </a:rPr>
              <a:t>medspillere </a:t>
            </a:r>
            <a:r>
              <a:rPr lang="da-DK" sz="1200" dirty="0">
                <a:latin typeface="Arial" panose="020B0604020202020204" pitchFamily="34" charset="0"/>
                <a:ea typeface="Times New Roman" panose="02020603050405020304" pitchFamily="18" charset="0"/>
                <a:cs typeface="Arial" panose="020B0604020202020204" pitchFamily="34" charset="0"/>
              </a:rPr>
              <a:t>og </a:t>
            </a:r>
            <a:r>
              <a:rPr lang="da-DK" sz="1200" i="1" dirty="0">
                <a:latin typeface="Arial" panose="020B0604020202020204" pitchFamily="34" charset="0"/>
                <a:ea typeface="Times New Roman" panose="02020603050405020304" pitchFamily="18" charset="0"/>
                <a:cs typeface="Arial" panose="020B0604020202020204" pitchFamily="34" charset="0"/>
              </a:rPr>
              <a:t>modspillere</a:t>
            </a:r>
            <a:r>
              <a:rPr lang="da-DK" sz="1200" dirty="0">
                <a:latin typeface="Arial" panose="020B0604020202020204" pitchFamily="34" charset="0"/>
                <a:ea typeface="Times New Roman" panose="02020603050405020304" pitchFamily="18" charset="0"/>
                <a:cs typeface="Arial" panose="020B0604020202020204" pitchFamily="34" charset="0"/>
              </a:rPr>
              <a:t> i hverdagen og til konkurrence. </a:t>
            </a:r>
            <a:endParaRPr lang="da-DK" sz="12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200" dirty="0" smtClean="0">
                <a:latin typeface="Arial" panose="020B0604020202020204" pitchFamily="34" charset="0"/>
                <a:ea typeface="Times New Roman" panose="02020603050405020304" pitchFamily="18" charset="0"/>
                <a:cs typeface="Arial" panose="020B0604020202020204" pitchFamily="34" charset="0"/>
              </a:rPr>
              <a:t>Du </a:t>
            </a:r>
            <a:r>
              <a:rPr lang="da-DK" sz="1200" dirty="0">
                <a:latin typeface="Arial" panose="020B0604020202020204" pitchFamily="34" charset="0"/>
                <a:ea typeface="Times New Roman" panose="02020603050405020304" pitchFamily="18" charset="0"/>
                <a:cs typeface="Arial" panose="020B0604020202020204" pitchFamily="34" charset="0"/>
              </a:rPr>
              <a:t>kan ”spille” dit barn god, både trivselsmæssigt og udviklingsmæssigt. </a:t>
            </a:r>
            <a:endParaRPr lang="da-DK" sz="12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Støtte i hverdagen. </a:t>
            </a:r>
          </a:p>
          <a:p>
            <a:pPr marL="285750" indent="-285750">
              <a:lnSpc>
                <a:spcPct val="150000"/>
              </a:lnSpc>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Hjælp i svære perioder.</a:t>
            </a:r>
          </a:p>
          <a:p>
            <a:pPr marL="285750" indent="-285750">
              <a:lnSpc>
                <a:spcPct val="150000"/>
              </a:lnSpc>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Hjælp til at se nye muligheder. </a:t>
            </a:r>
          </a:p>
          <a:p>
            <a:pPr>
              <a:lnSpc>
                <a:spcPct val="150000"/>
              </a:lnSpc>
            </a:pPr>
            <a:endParaRPr lang="da-DK" sz="1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200" dirty="0" smtClean="0">
                <a:latin typeface="Arial" panose="020B0604020202020204" pitchFamily="34" charset="0"/>
                <a:ea typeface="Times New Roman" panose="02020603050405020304" pitchFamily="18" charset="0"/>
                <a:cs typeface="Arial" panose="020B0604020202020204" pitchFamily="34" charset="0"/>
              </a:rPr>
              <a:t>Du </a:t>
            </a:r>
            <a:r>
              <a:rPr lang="da-DK" sz="1200" dirty="0">
                <a:latin typeface="Arial" panose="020B0604020202020204" pitchFamily="34" charset="0"/>
                <a:ea typeface="Times New Roman" panose="02020603050405020304" pitchFamily="18" charset="0"/>
                <a:cs typeface="Arial" panose="020B0604020202020204" pitchFamily="34" charset="0"/>
              </a:rPr>
              <a:t>vil højst sandsynlig også opleve at være </a:t>
            </a:r>
            <a:r>
              <a:rPr lang="da-DK" sz="1200" i="1" dirty="0">
                <a:latin typeface="Arial" panose="020B0604020202020204" pitchFamily="34" charset="0"/>
                <a:ea typeface="Times New Roman" panose="02020603050405020304" pitchFamily="18" charset="0"/>
                <a:cs typeface="Arial" panose="020B0604020202020204" pitchFamily="34" charset="0"/>
              </a:rPr>
              <a:t>modspiller</a:t>
            </a:r>
            <a:r>
              <a:rPr lang="da-DK" sz="1200" dirty="0">
                <a:latin typeface="Arial" panose="020B0604020202020204" pitchFamily="34" charset="0"/>
                <a:ea typeface="Times New Roman" panose="02020603050405020304" pitchFamily="18" charset="0"/>
                <a:cs typeface="Arial" panose="020B0604020202020204" pitchFamily="34" charset="0"/>
              </a:rPr>
              <a:t> i ny og næ. </a:t>
            </a:r>
            <a:endParaRPr lang="da-DK" sz="12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Ingen træning pga. skade.</a:t>
            </a:r>
          </a:p>
          <a:p>
            <a:pPr marL="285750" indent="-285750">
              <a:lnSpc>
                <a:spcPct val="150000"/>
              </a:lnSpc>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Ingen træning pga. lektier.</a:t>
            </a:r>
          </a:p>
          <a:p>
            <a:pPr marL="285750" indent="-285750">
              <a:lnSpc>
                <a:spcPct val="150000"/>
              </a:lnSpc>
              <a:buFont typeface="Arial" panose="020B0604020202020204" pitchFamily="34" charset="0"/>
              <a:buChar char="•"/>
            </a:pPr>
            <a:r>
              <a:rPr lang="da-DK" sz="1200" dirty="0" smtClean="0">
                <a:latin typeface="Arial" panose="020B0604020202020204" pitchFamily="34" charset="0"/>
                <a:ea typeface="Times New Roman" panose="02020603050405020304" pitchFamily="18" charset="0"/>
                <a:cs typeface="Arial" panose="020B0604020202020204" pitchFamily="34" charset="0"/>
              </a:rPr>
              <a:t>Kommentarer på adfærd, du ikke synes er hensigtsmæssig.</a:t>
            </a:r>
          </a:p>
          <a:p>
            <a:pPr>
              <a:lnSpc>
                <a:spcPct val="150000"/>
              </a:lnSpc>
            </a:pPr>
            <a:r>
              <a:rPr lang="da-DK" sz="1200" dirty="0" smtClean="0">
                <a:latin typeface="Arial" panose="020B0604020202020204" pitchFamily="34" charset="0"/>
                <a:ea typeface="Times New Roman" panose="02020603050405020304" pitchFamily="18" charset="0"/>
                <a:cs typeface="Arial" panose="020B0604020202020204" pitchFamily="34" charset="0"/>
              </a:rPr>
              <a:t>Alt </a:t>
            </a:r>
            <a:r>
              <a:rPr lang="da-DK" sz="1200" dirty="0">
                <a:latin typeface="Arial" panose="020B0604020202020204" pitchFamily="34" charset="0"/>
                <a:ea typeface="Times New Roman" panose="02020603050405020304" pitchFamily="18" charset="0"/>
                <a:cs typeface="Arial" panose="020B0604020202020204" pitchFamily="34" charset="0"/>
              </a:rPr>
              <a:t>sammen noget du gør af god vilje og omsorg – og som er dit ansvar som forælder. </a:t>
            </a:r>
            <a:endParaRPr lang="da-DK" sz="12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200" dirty="0" smtClean="0">
                <a:latin typeface="Arial" panose="020B0604020202020204" pitchFamily="34" charset="0"/>
                <a:ea typeface="Times New Roman" panose="02020603050405020304" pitchFamily="18" charset="0"/>
                <a:cs typeface="Arial" panose="020B0604020202020204" pitchFamily="34" charset="0"/>
              </a:rPr>
              <a:t>Det </a:t>
            </a:r>
            <a:r>
              <a:rPr lang="da-DK" sz="1200" dirty="0">
                <a:latin typeface="Arial" panose="020B0604020202020204" pitchFamily="34" charset="0"/>
                <a:ea typeface="Times New Roman" panose="02020603050405020304" pitchFamily="18" charset="0"/>
                <a:cs typeface="Arial" panose="020B0604020202020204" pitchFamily="34" charset="0"/>
              </a:rPr>
              <a:t>kan også være, at du evaluerer og kommenterer på dit barns præstation før, under og/eller efter konkurrence, selvom </a:t>
            </a:r>
            <a:r>
              <a:rPr lang="da-DK" sz="1200" dirty="0" smtClean="0">
                <a:latin typeface="Arial" panose="020B0604020202020204" pitchFamily="34" charset="0"/>
                <a:ea typeface="Times New Roman" panose="02020603050405020304" pitchFamily="18" charset="0"/>
                <a:cs typeface="Arial" panose="020B0604020202020204" pitchFamily="34" charset="0"/>
              </a:rPr>
              <a:t>dit barn </a:t>
            </a:r>
            <a:r>
              <a:rPr lang="da-DK" sz="1200" dirty="0">
                <a:latin typeface="Arial" panose="020B0604020202020204" pitchFamily="34" charset="0"/>
                <a:ea typeface="Times New Roman" panose="02020603050405020304" pitchFamily="18" charset="0"/>
                <a:cs typeface="Arial" panose="020B0604020202020204" pitchFamily="34" charset="0"/>
              </a:rPr>
              <a:t>ikke bryder sig om </a:t>
            </a:r>
            <a:r>
              <a:rPr lang="da-DK" sz="1200" dirty="0" smtClean="0">
                <a:latin typeface="Arial" panose="020B0604020202020204" pitchFamily="34" charset="0"/>
                <a:ea typeface="Times New Roman" panose="02020603050405020304" pitchFamily="18" charset="0"/>
                <a:cs typeface="Arial" panose="020B0604020202020204" pitchFamily="34" charset="0"/>
              </a:rPr>
              <a:t>det. </a:t>
            </a:r>
          </a:p>
          <a:p>
            <a:pPr>
              <a:lnSpc>
                <a:spcPct val="150000"/>
              </a:lnSpc>
            </a:pPr>
            <a:r>
              <a:rPr lang="da-DK" sz="1200" dirty="0" smtClean="0">
                <a:latin typeface="Arial" panose="020B0604020202020204" pitchFamily="34" charset="0"/>
                <a:ea typeface="Times New Roman" panose="02020603050405020304" pitchFamily="18" charset="0"/>
                <a:cs typeface="Arial" panose="020B0604020202020204" pitchFamily="34" charset="0"/>
              </a:rPr>
              <a:t>Det </a:t>
            </a:r>
            <a:r>
              <a:rPr lang="da-DK" sz="1200" dirty="0">
                <a:latin typeface="Arial" panose="020B0604020202020204" pitchFamily="34" charset="0"/>
                <a:ea typeface="Times New Roman" panose="02020603050405020304" pitchFamily="18" charset="0"/>
                <a:cs typeface="Arial" panose="020B0604020202020204" pitchFamily="34" charset="0"/>
              </a:rPr>
              <a:t>vil højst sandsynligt også gøre dig til en </a:t>
            </a:r>
            <a:r>
              <a:rPr lang="da-DK" sz="1200" i="1" dirty="0">
                <a:latin typeface="Arial" panose="020B0604020202020204" pitchFamily="34" charset="0"/>
                <a:ea typeface="Times New Roman" panose="02020603050405020304" pitchFamily="18" charset="0"/>
                <a:cs typeface="Arial" panose="020B0604020202020204" pitchFamily="34" charset="0"/>
              </a:rPr>
              <a:t>modspiller</a:t>
            </a:r>
            <a:r>
              <a:rPr lang="da-DK" sz="1200" dirty="0">
                <a:latin typeface="Arial" panose="020B0604020202020204" pitchFamily="34" charset="0"/>
                <a:ea typeface="Times New Roman" panose="02020603050405020304" pitchFamily="18" charset="0"/>
                <a:cs typeface="Arial" panose="020B0604020202020204" pitchFamily="34" charset="0"/>
              </a:rPr>
              <a:t>.  </a:t>
            </a:r>
            <a:endParaRPr lang="da-DK" sz="12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200" dirty="0">
                <a:latin typeface="Arial" panose="020B0604020202020204" pitchFamily="34" charset="0"/>
                <a:ea typeface="Times New Roman" panose="02020603050405020304" pitchFamily="18" charset="0"/>
                <a:cs typeface="Arial" panose="020B0604020202020204" pitchFamily="34" charset="0"/>
              </a:rPr>
              <a:t/>
            </a:r>
            <a:br>
              <a:rPr lang="da-DK" sz="1200" dirty="0">
                <a:latin typeface="Arial" panose="020B0604020202020204" pitchFamily="34" charset="0"/>
                <a:ea typeface="Times New Roman" panose="02020603050405020304" pitchFamily="18" charset="0"/>
                <a:cs typeface="Arial" panose="020B0604020202020204" pitchFamily="34" charset="0"/>
              </a:rPr>
            </a:br>
            <a:r>
              <a:rPr lang="da-DK" sz="1200" dirty="0" smtClean="0">
                <a:latin typeface="Arial" panose="020B0604020202020204" pitchFamily="34" charset="0"/>
                <a:ea typeface="Times New Roman" panose="02020603050405020304" pitchFamily="18" charset="0"/>
                <a:cs typeface="Arial" panose="020B0604020202020204" pitchFamily="34" charset="0"/>
              </a:rPr>
              <a:t>Når børn </a:t>
            </a:r>
            <a:r>
              <a:rPr lang="da-DK" sz="1200" dirty="0">
                <a:latin typeface="Arial" panose="020B0604020202020204" pitchFamily="34" charset="0"/>
                <a:ea typeface="Times New Roman" panose="02020603050405020304" pitchFamily="18" charset="0"/>
                <a:cs typeface="Arial" panose="020B0604020202020204" pitchFamily="34" charset="0"/>
              </a:rPr>
              <a:t>oplever nære personer som </a:t>
            </a:r>
            <a:r>
              <a:rPr lang="da-DK" sz="1200" i="1" dirty="0">
                <a:latin typeface="Arial" panose="020B0604020202020204" pitchFamily="34" charset="0"/>
                <a:ea typeface="Times New Roman" panose="02020603050405020304" pitchFamily="18" charset="0"/>
                <a:cs typeface="Arial" panose="020B0604020202020204" pitchFamily="34" charset="0"/>
              </a:rPr>
              <a:t>modspillere</a:t>
            </a:r>
            <a:r>
              <a:rPr lang="da-DK" sz="1200" dirty="0">
                <a:latin typeface="Arial" panose="020B0604020202020204" pitchFamily="34" charset="0"/>
                <a:ea typeface="Times New Roman" panose="02020603050405020304" pitchFamily="18" charset="0"/>
                <a:cs typeface="Arial" panose="020B0604020202020204" pitchFamily="34" charset="0"/>
              </a:rPr>
              <a:t>, er det en fordel at få taget en snak om de situationer, hvor </a:t>
            </a:r>
            <a:r>
              <a:rPr lang="da-DK" sz="1200" i="1" dirty="0">
                <a:latin typeface="Arial" panose="020B0604020202020204" pitchFamily="34" charset="0"/>
                <a:ea typeface="Times New Roman" panose="02020603050405020304" pitchFamily="18" charset="0"/>
                <a:cs typeface="Arial" panose="020B0604020202020204" pitchFamily="34" charset="0"/>
              </a:rPr>
              <a:t>modspilleren</a:t>
            </a:r>
            <a:r>
              <a:rPr lang="da-DK" sz="1200" dirty="0">
                <a:latin typeface="Arial" panose="020B0604020202020204" pitchFamily="34" charset="0"/>
                <a:ea typeface="Times New Roman" panose="02020603050405020304" pitchFamily="18" charset="0"/>
                <a:cs typeface="Arial" panose="020B0604020202020204" pitchFamily="34" charset="0"/>
              </a:rPr>
              <a:t> gør det svært. </a:t>
            </a:r>
            <a:endParaRPr lang="da-DK" sz="12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200" dirty="0">
                <a:latin typeface="Arial" panose="020B0604020202020204" pitchFamily="34" charset="0"/>
                <a:ea typeface="Times New Roman" panose="02020603050405020304" pitchFamily="18" charset="0"/>
                <a:cs typeface="Arial" panose="020B0604020202020204" pitchFamily="34" charset="0"/>
              </a:rPr>
              <a:t>B</a:t>
            </a:r>
            <a:r>
              <a:rPr lang="da-DK" sz="1200" dirty="0" smtClean="0">
                <a:latin typeface="Arial" panose="020B0604020202020204" pitchFamily="34" charset="0"/>
                <a:ea typeface="Times New Roman" panose="02020603050405020304" pitchFamily="18" charset="0"/>
                <a:cs typeface="Arial" panose="020B0604020202020204" pitchFamily="34" charset="0"/>
              </a:rPr>
              <a:t>arnet får </a:t>
            </a:r>
            <a:r>
              <a:rPr lang="da-DK" sz="1200" dirty="0">
                <a:latin typeface="Arial" panose="020B0604020202020204" pitchFamily="34" charset="0"/>
                <a:ea typeface="Times New Roman" panose="02020603050405020304" pitchFamily="18" charset="0"/>
                <a:cs typeface="Arial" panose="020B0604020202020204" pitchFamily="34" charset="0"/>
              </a:rPr>
              <a:t>en forståelse for forældrenes ståsted, og forældrene kan lære, hvad barnet oplever som modspil. </a:t>
            </a:r>
            <a:endParaRPr lang="da-DK"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4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53810" y="492238"/>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Gode råd</a:t>
            </a:r>
          </a:p>
        </p:txBody>
      </p:sp>
      <p:sp>
        <p:nvSpPr>
          <p:cNvPr id="3" name="Rektangel 2"/>
          <p:cNvSpPr/>
          <p:nvPr/>
        </p:nvSpPr>
        <p:spPr>
          <a:xfrm>
            <a:off x="578994" y="1238713"/>
            <a:ext cx="11017322" cy="4899868"/>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Vær opmærksom på små/store adfærdsændringer i hverdagen.</a:t>
            </a: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Vær opmærksom på, at dit barn aldrig skal træne, hvis han/hun har smerter, lider af sygdom eller føler sig ekstrem træt. Støt dit barn i at lytte til egen krop og opmuntre dit barn til at sætte ord på, hvordan han/hun har det. Hvis dit barn ikke selv kan sige fra, så skal du. </a:t>
            </a: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Prioriter altid dit barns trivsel og glæde over præstationer og sejr. </a:t>
            </a: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Indbyd til åbenhed, til at lytte og måske ikke udvise, at du/I nødvendigvis har svarerne.</a:t>
            </a: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Opfordre dit barn til at tage ansvar, tage initiativ og til at bruge støttepersoner. Evaluer, sammen med dit barn, løbende på hverdagen og hvordan det går. Juster undervejs, hvis det er nødvendigt/når det er muligt. </a:t>
            </a: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Hjælp dit barn med at prioritere og tage bevidste valg. Du kan hjælpe med at opstille muligheder: At hvis dit barn tager valg A, så kan han/hun opnå X og konsekvensen kan være Y, hvis dit barn tager valg B kan han/hun opnå X og konsekvensen kan være Y. Fortæl dit barn, at det er hans/hendes valg, og at du støtter uanset valget. </a:t>
            </a: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Vær opmærksom på tidspunkter, hvor dit barn føler sig under ekstra pres for at skulle vinde eller lykkes. Hjælp med at få dit barns fokus over på indsats, personlige forbedringer og især, at det skal være sjovt. Vær opmærksom på at stå til rådighed og give ekstra støtte. </a:t>
            </a: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Hjælp dit barn med at tale højt om prioriteringer, mål og udfordringer. Husk at understøtte dit barn i, hvad han/hun får ud af en travl hverdag med skole og sport: personlig udvikling, fællesskab, oplevelser, kompetencer osv. </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2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15367" y="635780"/>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Selvtillid</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882127" y="1353384"/>
            <a:ext cx="9144000" cy="4462760"/>
          </a:xfrm>
          <a:prstGeom prst="rect">
            <a:avLst/>
          </a:prstGeom>
        </p:spPr>
        <p:txBody>
          <a:bodyPr wrap="square">
            <a:spAutoFit/>
          </a:bodyPr>
          <a:lstStyle/>
          <a:p>
            <a:pPr>
              <a:lnSpc>
                <a:spcPct val="150000"/>
              </a:lnSpc>
              <a:spcAft>
                <a:spcPts val="800"/>
              </a:spcAft>
            </a:pPr>
            <a:r>
              <a:rPr lang="da-DK" sz="1600" dirty="0" smtClean="0">
                <a:latin typeface="Arial" panose="020B0604020202020204" pitchFamily="34" charset="0"/>
                <a:ea typeface="Times New Roman" panose="02020603050405020304" pitchFamily="18" charset="0"/>
                <a:cs typeface="Arial" panose="020B0604020202020204" pitchFamily="34" charset="0"/>
              </a:rPr>
              <a:t>Selvtillid: barnets </a:t>
            </a:r>
            <a:r>
              <a:rPr lang="da-DK" sz="1600" dirty="0">
                <a:latin typeface="Arial" panose="020B0604020202020204" pitchFamily="34" charset="0"/>
                <a:ea typeface="Times New Roman" panose="02020603050405020304" pitchFamily="18" charset="0"/>
                <a:cs typeface="Arial" panose="020B0604020202020204" pitchFamily="34" charset="0"/>
              </a:rPr>
              <a:t>tro på egne evner til at være succesfuld i en bestemt situation, f.eks. konkurrence eller eksamen eller på en specifik opgave, f.eks. en teknisk udførelse eller matematikopgave. </a:t>
            </a:r>
          </a:p>
          <a:p>
            <a:pPr>
              <a:lnSpc>
                <a:spcPct val="150000"/>
              </a:lnSpc>
              <a:spcAft>
                <a:spcPts val="800"/>
              </a:spcAft>
            </a:pP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600" dirty="0" smtClean="0">
                <a:latin typeface="Arial" panose="020B0604020202020204" pitchFamily="34" charset="0"/>
                <a:ea typeface="Times New Roman" panose="02020603050405020304" pitchFamily="18" charset="0"/>
                <a:cs typeface="Arial" panose="020B0604020202020204" pitchFamily="34" charset="0"/>
              </a:rPr>
              <a:t>Barnet </a:t>
            </a:r>
            <a:r>
              <a:rPr lang="da-DK" sz="1600" dirty="0">
                <a:latin typeface="Arial" panose="020B0604020202020204" pitchFamily="34" charset="0"/>
                <a:ea typeface="Times New Roman" panose="02020603050405020304" pitchFamily="18" charset="0"/>
                <a:cs typeface="Arial" panose="020B0604020202020204" pitchFamily="34" charset="0"/>
              </a:rPr>
              <a:t>får selvtillid fra: </a:t>
            </a:r>
          </a:p>
          <a:p>
            <a:pPr marL="342900" lvl="0" indent="-342900">
              <a:lnSpc>
                <a:spcPct val="150000"/>
              </a:lnSpc>
              <a:spcAft>
                <a:spcPts val="0"/>
              </a:spcAft>
              <a:buFont typeface="Symbol" panose="05050102010706020507" pitchFamily="18" charset="2"/>
              <a:buChar char=""/>
            </a:pPr>
            <a:r>
              <a:rPr lang="da-DK" sz="1600" dirty="0" err="1">
                <a:latin typeface="Arial" panose="020B0604020202020204" pitchFamily="34" charset="0"/>
                <a:ea typeface="Times New Roman" panose="02020603050405020304" pitchFamily="18" charset="0"/>
                <a:cs typeface="Arial" panose="020B0604020202020204" pitchFamily="34" charset="0"/>
              </a:rPr>
              <a:t>Mestring</a:t>
            </a:r>
            <a:r>
              <a:rPr lang="da-DK" sz="1600" dirty="0">
                <a:latin typeface="Arial" panose="020B0604020202020204" pitchFamily="34" charset="0"/>
                <a:ea typeface="Times New Roman" panose="02020603050405020304" pitchFamily="18" charset="0"/>
                <a:cs typeface="Arial" panose="020B0604020202020204" pitchFamily="34" charset="0"/>
              </a:rPr>
              <a:t>: At udvikle og forbedre færdigheder. </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Demonstration af evner: At vinde over andre eller vise overlegne evner.</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Erfaringer: F.eks. at det giver pote at engagere sig mentalt og fysisk. </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Selvpræsentation: Ser og føler sig god, er velforberedt.</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Social støtte: Støtte og opmuntring fra forældre, lærer, træner og kammerater.</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Tillid: At stole på, at forældre/træner/lærer træffer de rigtige beslutninger.</a:t>
            </a:r>
          </a:p>
          <a:p>
            <a:pPr marL="342900" lvl="0" indent="-342900">
              <a:lnSpc>
                <a:spcPct val="150000"/>
              </a:lnSpc>
              <a:spcAft>
                <a:spcPts val="80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Medfødte faktorer: Overlegent talent. </a:t>
            </a:r>
            <a:endParaRPr lang="da-DK"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3536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Powerpoint skabelon.pptx  -  Skrivebeskyttet" id="{9F65EABE-AD78-4E10-9173-380B8BE5C4DD}" vid="{B2E418C7-1F34-46C7-B3EC-E7A548948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3F81804712514682CCE7452CD89431" ma:contentTypeVersion="18" ma:contentTypeDescription="Create a new document." ma:contentTypeScope="" ma:versionID="1dc8c9920fb4f22249ccaefae9136ac5">
  <xsd:schema xmlns:xsd="http://www.w3.org/2001/XMLSchema" xmlns:xs="http://www.w3.org/2001/XMLSchema" xmlns:p="http://schemas.microsoft.com/office/2006/metadata/properties" xmlns:ns2="20741a84-6104-4cdc-8c70-eca0c2de1303" xmlns:ns3="30fd8fb3-0b55-40c5-8c15-3a3ad201fdd3" targetNamespace="http://schemas.microsoft.com/office/2006/metadata/properties" ma:root="true" ma:fieldsID="d48ebd1802e3112e482e0641406ce899" ns2:_="" ns3:_="">
    <xsd:import namespace="20741a84-6104-4cdc-8c70-eca0c2de1303"/>
    <xsd:import namespace="30fd8fb3-0b55-40c5-8c15-3a3ad201f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1a84-6104-4cdc-8c70-eca0c2de1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d20f0dd-e1f0-4e77-8298-b8f9fd3871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fd8fb3-0b55-40c5-8c15-3a3ad201fdd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97c4700-08ce-440f-b646-854beea9609e}" ma:internalName="TaxCatchAll" ma:showField="CatchAllData" ma:web="30fd8fb3-0b55-40c5-8c15-3a3ad201f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0fd8fb3-0b55-40c5-8c15-3a3ad201fdd3" xsi:nil="true"/>
    <lcf76f155ced4ddcb4097134ff3c332f xmlns="20741a84-6104-4cdc-8c70-eca0c2de1303">
      <Terms xmlns="http://schemas.microsoft.com/office/infopath/2007/PartnerControls"/>
    </lcf76f155ced4ddcb4097134ff3c332f>
    <SharedWithUsers xmlns="30fd8fb3-0b55-40c5-8c15-3a3ad201fdd3">
      <UserInfo>
        <DisplayName>Bjarne Henriksen</DisplayName>
        <AccountId>511</AccountId>
        <AccountType/>
      </UserInfo>
    </SharedWithUsers>
  </documentManagement>
</p:properties>
</file>

<file path=customXml/itemProps1.xml><?xml version="1.0" encoding="utf-8"?>
<ds:datastoreItem xmlns:ds="http://schemas.openxmlformats.org/officeDocument/2006/customXml" ds:itemID="{FABFC449-CC05-4737-87CE-2D7111290F90}">
  <ds:schemaRefs>
    <ds:schemaRef ds:uri="20741a84-6104-4cdc-8c70-eca0c2de1303"/>
    <ds:schemaRef ds:uri="30fd8fb3-0b55-40c5-8c15-3a3ad201fd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A8E6CE-32DC-4443-886E-D1C151977CE4}">
  <ds:schemaRefs>
    <ds:schemaRef ds:uri="http://schemas.microsoft.com/sharepoint/v3/contenttype/forms"/>
  </ds:schemaRefs>
</ds:datastoreItem>
</file>

<file path=customXml/itemProps3.xml><?xml version="1.0" encoding="utf-8"?>
<ds:datastoreItem xmlns:ds="http://schemas.openxmlformats.org/officeDocument/2006/customXml" ds:itemID="{BA77AE41-9A36-4903-BF1A-82717B13BD9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0741a84-6104-4cdc-8c70-eca0c2de1303"/>
    <ds:schemaRef ds:uri="http://purl.org/dc/dcmitype/"/>
    <ds:schemaRef ds:uri="30fd8fb3-0b55-40c5-8c15-3a3ad201fdd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TD Powerpoint skabelon</Template>
  <TotalTime>1497</TotalTime>
  <Words>2860</Words>
  <Application>Microsoft Office PowerPoint</Application>
  <PresentationFormat>Widescreen</PresentationFormat>
  <Paragraphs>243</Paragraphs>
  <Slides>25</Slides>
  <Notes>25</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25</vt:i4>
      </vt:variant>
    </vt:vector>
  </HeadingPairs>
  <TitlesOfParts>
    <vt:vector size="32" baseType="lpstr">
      <vt:lpstr>Arial</vt:lpstr>
      <vt:lpstr>Arial Black</vt:lpstr>
      <vt:lpstr>Calibri</vt:lpstr>
      <vt:lpstr>Calibri Light</vt:lpstr>
      <vt:lpstr>Symbol</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Team 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Teller</dc:creator>
  <cp:lastModifiedBy>Mia Duedal</cp:lastModifiedBy>
  <cp:revision>97</cp:revision>
  <dcterms:created xsi:type="dcterms:W3CDTF">2024-06-04T06:36:41Z</dcterms:created>
  <dcterms:modified xsi:type="dcterms:W3CDTF">2024-10-07T11:22:19Z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0x010100473F81804712514682CCE7452CD89431</vt:lpwstr>
  </property>
  <property fmtid="{D5CDD505-2E9C-101B-9397-08002B2CF9AE}" pid="3" name="Order">
    <vt:lpwstr>339400.000000000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