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95" r:id="rId5"/>
    <p:sldId id="399" r:id="rId6"/>
    <p:sldId id="436" r:id="rId7"/>
    <p:sldId id="404" r:id="rId8"/>
    <p:sldId id="421" r:id="rId9"/>
    <p:sldId id="439" r:id="rId10"/>
    <p:sldId id="434" r:id="rId11"/>
    <p:sldId id="435" r:id="rId12"/>
    <p:sldId id="425" r:id="rId13"/>
    <p:sldId id="429" r:id="rId14"/>
    <p:sldId id="440" r:id="rId15"/>
    <p:sldId id="441" r:id="rId16"/>
    <p:sldId id="413" r:id="rId17"/>
    <p:sldId id="431" r:id="rId18"/>
    <p:sldId id="416" r:id="rId19"/>
    <p:sldId id="417" r:id="rId20"/>
    <p:sldId id="418" r:id="rId21"/>
    <p:sldId id="419" r:id="rId22"/>
    <p:sldId id="420" r:id="rId23"/>
    <p:sldId id="258"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6"/>
            <p14:sldId id="404"/>
            <p14:sldId id="421"/>
            <p14:sldId id="439"/>
            <p14:sldId id="434"/>
            <p14:sldId id="435"/>
            <p14:sldId id="425"/>
            <p14:sldId id="429"/>
            <p14:sldId id="440"/>
            <p14:sldId id="441"/>
            <p14:sldId id="413"/>
            <p14:sldId id="431"/>
            <p14:sldId id="416"/>
            <p14:sldId id="417"/>
            <p14:sldId id="418"/>
            <p14:sldId id="419"/>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4B"/>
    <a:srgbClr val="D52F48"/>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16" autoAdjust="0"/>
  </p:normalViewPr>
  <p:slideViewPr>
    <p:cSldViewPr snapToGrid="0">
      <p:cViewPr varScale="1">
        <p:scale>
          <a:sx n="93" d="100"/>
          <a:sy n="93"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04-10-2024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187703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18261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202608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19560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16</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17</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18</a:t>
            </a:fld>
            <a:endParaRPr lang="da-DK"/>
          </a:p>
        </p:txBody>
      </p:sp>
    </p:spTree>
    <p:extLst>
      <p:ext uri="{BB962C8B-B14F-4D97-AF65-F5344CB8AC3E}">
        <p14:creationId xmlns:p14="http://schemas.microsoft.com/office/powerpoint/2010/main" val="92747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19</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418838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22642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47936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10102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570596" y="2715175"/>
            <a:ext cx="11905674" cy="2185214"/>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Motivation</a:t>
            </a:r>
          </a:p>
          <a:p>
            <a:pPr marR="0" lvl="0" indent="0" fontAlgn="auto">
              <a:lnSpc>
                <a:spcPct val="100000"/>
              </a:lnSpc>
              <a:spcBef>
                <a:spcPts val="0"/>
              </a:spcBef>
              <a:spcAft>
                <a:spcPts val="0"/>
              </a:spcAft>
              <a:buClrTx/>
              <a:buSzTx/>
              <a:buFontTx/>
              <a:buNone/>
              <a:tabLst/>
              <a:defRPr/>
            </a:pP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720280" y="873447"/>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729419" y="1406450"/>
            <a:ext cx="6657033" cy="4939814"/>
          </a:xfrm>
          <a:prstGeom prst="rect">
            <a:avLst/>
          </a:prstGeom>
        </p:spPr>
        <p:txBody>
          <a:bodyPr wrap="square">
            <a:spAutoFit/>
          </a:bodyPr>
          <a:lstStyle/>
          <a:p>
            <a:pPr>
              <a:lnSpc>
                <a:spcPct val="150000"/>
              </a:lnSpc>
            </a:pPr>
            <a:r>
              <a:rPr lang="da-DK" sz="1400" b="1" dirty="0">
                <a:latin typeface="Arial" panose="020B0604020202020204" pitchFamily="34" charset="0"/>
                <a:cs typeface="Arial" panose="020B0604020202020204" pitchFamily="34" charset="0"/>
              </a:rPr>
              <a:t>Autonomi</a:t>
            </a:r>
            <a:br>
              <a:rPr lang="da-DK" sz="1400" b="1"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At kunne tage </a:t>
            </a:r>
            <a:r>
              <a:rPr lang="da-DK" sz="1400" dirty="0">
                <a:latin typeface="Arial" panose="020B0604020202020204" pitchFamily="34" charset="0"/>
                <a:cs typeface="Arial" panose="020B0604020202020204" pitchFamily="34" charset="0"/>
              </a:rPr>
              <a:t>ejerskab, ved selv at kunne træffe valg, store som små. </a:t>
            </a:r>
            <a:r>
              <a:rPr lang="da-DK" sz="1400" dirty="0" smtClean="0">
                <a:latin typeface="Arial" panose="020B0604020202020204" pitchFamily="34" charset="0"/>
                <a:cs typeface="Arial" panose="020B0604020202020204" pitchFamily="34" charset="0"/>
              </a:rPr>
              <a:t>I </a:t>
            </a:r>
            <a:r>
              <a:rPr lang="da-DK" sz="1400" dirty="0">
                <a:latin typeface="Arial" panose="020B0604020202020204" pitchFamily="34" charset="0"/>
                <a:cs typeface="Arial" panose="020B0604020202020204" pitchFamily="34" charset="0"/>
              </a:rPr>
              <a:t>hjemmet, i skolen og i sporten. </a:t>
            </a:r>
            <a:br>
              <a:rPr lang="da-DK" sz="1400" dirty="0">
                <a:latin typeface="Arial" panose="020B0604020202020204" pitchFamily="34" charset="0"/>
                <a:cs typeface="Arial" panose="020B0604020202020204" pitchFamily="34" charset="0"/>
              </a:rPr>
            </a:b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Du kan </a:t>
            </a:r>
            <a:r>
              <a:rPr lang="da-DK" sz="1400" dirty="0">
                <a:latin typeface="Arial" panose="020B0604020202020204" pitchFamily="34" charset="0"/>
                <a:cs typeface="Arial" panose="020B0604020202020204" pitchFamily="34" charset="0"/>
              </a:rPr>
              <a:t>give dit barn forskellige valgmuligheder og bede ham/hende komme op med en løsning.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D</a:t>
            </a:r>
            <a:r>
              <a:rPr lang="da-DK" sz="1400" dirty="0" smtClean="0">
                <a:latin typeface="Arial" panose="020B0604020202020204" pitchFamily="34" charset="0"/>
                <a:cs typeface="Arial" panose="020B0604020202020204" pitchFamily="34" charset="0"/>
              </a:rPr>
              <a:t>it </a:t>
            </a:r>
            <a:r>
              <a:rPr lang="da-DK" sz="1400" dirty="0">
                <a:latin typeface="Arial" panose="020B0604020202020204" pitchFamily="34" charset="0"/>
                <a:cs typeface="Arial" panose="020B0604020202020204" pitchFamily="34" charset="0"/>
              </a:rPr>
              <a:t>barn </a:t>
            </a:r>
            <a:r>
              <a:rPr lang="da-DK" sz="1400" dirty="0" smtClean="0">
                <a:latin typeface="Arial" panose="020B0604020202020204" pitchFamily="34" charset="0"/>
                <a:cs typeface="Arial" panose="020B0604020202020204" pitchFamily="34" charset="0"/>
              </a:rPr>
              <a:t>lærer:</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A</a:t>
            </a:r>
            <a:r>
              <a:rPr lang="da-DK" sz="1400" dirty="0" smtClean="0">
                <a:latin typeface="Arial" panose="020B0604020202020204" pitchFamily="34" charset="0"/>
                <a:cs typeface="Arial" panose="020B0604020202020204" pitchFamily="34" charset="0"/>
              </a:rPr>
              <a:t>t </a:t>
            </a:r>
            <a:r>
              <a:rPr lang="da-DK" sz="1400" dirty="0">
                <a:latin typeface="Arial" panose="020B0604020202020204" pitchFamily="34" charset="0"/>
                <a:cs typeface="Arial" panose="020B0604020202020204" pitchFamily="34" charset="0"/>
              </a:rPr>
              <a:t>tage ansvar for egen adfærd og </a:t>
            </a:r>
            <a:r>
              <a:rPr lang="da-DK" sz="1400" dirty="0" smtClean="0">
                <a:latin typeface="Arial" panose="020B0604020202020204" pitchFamily="34" charset="0"/>
                <a:cs typeface="Arial" panose="020B0604020202020204" pitchFamily="34" charset="0"/>
              </a:rPr>
              <a:t>valg</a:t>
            </a:r>
            <a:r>
              <a:rPr lang="da-DK" sz="1400" dirty="0">
                <a:latin typeface="Arial" panose="020B0604020202020204" pitchFamily="34" charset="0"/>
                <a:cs typeface="Arial" panose="020B0604020202020204" pitchFamily="34" charset="0"/>
              </a:rPr>
              <a:t>.</a:t>
            </a:r>
            <a:r>
              <a:rPr lang="da-DK" sz="1400" dirty="0" smtClean="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Ikke </a:t>
            </a:r>
            <a:r>
              <a:rPr lang="da-DK" sz="1400" dirty="0">
                <a:latin typeface="Arial" panose="020B0604020202020204" pitchFamily="34" charset="0"/>
                <a:cs typeface="Arial" panose="020B0604020202020204" pitchFamily="34" charset="0"/>
              </a:rPr>
              <a:t>at give skylden til andre. </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Hvilke </a:t>
            </a:r>
            <a:r>
              <a:rPr lang="da-DK" sz="1400" dirty="0">
                <a:latin typeface="Arial" panose="020B0604020202020204" pitchFamily="34" charset="0"/>
                <a:cs typeface="Arial" panose="020B0604020202020204" pitchFamily="34" charset="0"/>
              </a:rPr>
              <a:t>valg, der er livgivende og støttende og hvilke, der ikke er.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Obs. </a:t>
            </a:r>
          </a:p>
          <a:p>
            <a:pPr>
              <a:lnSpc>
                <a:spcPct val="150000"/>
              </a:lnSpc>
            </a:pPr>
            <a:r>
              <a:rPr lang="da-DK" sz="1400" dirty="0" smtClean="0">
                <a:latin typeface="Arial" panose="020B0604020202020204" pitchFamily="34" charset="0"/>
                <a:cs typeface="Arial" panose="020B0604020202020204" pitchFamily="34" charset="0"/>
              </a:rPr>
              <a:t>Udvis en støttende </a:t>
            </a:r>
            <a:r>
              <a:rPr lang="da-DK" sz="1400" dirty="0">
                <a:latin typeface="Arial" panose="020B0604020202020204" pitchFamily="34" charset="0"/>
                <a:cs typeface="Arial" panose="020B0604020202020204" pitchFamily="34" charset="0"/>
              </a:rPr>
              <a:t>adfærd, der viser, at du er her uanset udfaldet af hans/hendes valg. </a:t>
            </a:r>
            <a:br>
              <a:rPr lang="da-DK" sz="1400"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Dette øger tillidsniveauet. </a:t>
            </a:r>
          </a:p>
        </p:txBody>
      </p:sp>
      <p:sp>
        <p:nvSpPr>
          <p:cNvPr id="4" name="TextBox 5">
            <a:extLst>
              <a:ext uri="{FF2B5EF4-FFF2-40B4-BE49-F238E27FC236}">
                <a16:creationId xmlns:a16="http://schemas.microsoft.com/office/drawing/2014/main" id="{5A108E51-E2A6-2545-9855-E05743C93237}"/>
              </a:ext>
            </a:extLst>
          </p:cNvPr>
          <p:cNvSpPr txBox="1"/>
          <p:nvPr/>
        </p:nvSpPr>
        <p:spPr>
          <a:xfrm>
            <a:off x="729419" y="698564"/>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Self</a:t>
            </a:r>
            <a:r>
              <a:rPr lang="da-DK" sz="4000" b="1" spc="300" dirty="0" smtClean="0">
                <a:solidFill>
                  <a:srgbClr val="E7334B"/>
                </a:solidFill>
                <a:latin typeface="Arial Black" panose="020B0604020202020204" pitchFamily="34" charset="0"/>
                <a:cs typeface="Arial Black" panose="020B0604020202020204" pitchFamily="34" charset="0"/>
              </a:rPr>
              <a:t>-determination </a:t>
            </a:r>
            <a:r>
              <a:rPr lang="da-DK" sz="4000" b="1" spc="300" dirty="0" err="1" smtClean="0">
                <a:solidFill>
                  <a:srgbClr val="E7334B"/>
                </a:solidFill>
                <a:latin typeface="Arial Black" panose="020B0604020202020204" pitchFamily="34" charset="0"/>
                <a:cs typeface="Arial Black" panose="020B0604020202020204" pitchFamily="34" charset="0"/>
              </a:rPr>
              <a:t>Theory</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5" name="Billed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33453" y="1932267"/>
            <a:ext cx="2591471" cy="3888179"/>
          </a:xfrm>
          <a:prstGeom prst="rect">
            <a:avLst/>
          </a:prstGeom>
        </p:spPr>
      </p:pic>
    </p:spTree>
    <p:extLst>
      <p:ext uri="{BB962C8B-B14F-4D97-AF65-F5344CB8AC3E}">
        <p14:creationId xmlns:p14="http://schemas.microsoft.com/office/powerpoint/2010/main" val="21741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729419" y="1642822"/>
            <a:ext cx="6657033" cy="4576702"/>
          </a:xfrm>
          <a:prstGeom prst="rect">
            <a:avLst/>
          </a:prstGeom>
        </p:spPr>
        <p:txBody>
          <a:bodyPr wrap="square">
            <a:spAutoFit/>
          </a:bodyPr>
          <a:lstStyle/>
          <a:p>
            <a:pPr>
              <a:lnSpc>
                <a:spcPct val="150000"/>
              </a:lnSpc>
            </a:pPr>
            <a:r>
              <a:rPr lang="da-DK" sz="1400" b="1" dirty="0">
                <a:latin typeface="Arial" panose="020B0604020202020204" pitchFamily="34" charset="0"/>
                <a:cs typeface="Arial" panose="020B0604020202020204" pitchFamily="34" charset="0"/>
              </a:rPr>
              <a:t>Kompetence</a:t>
            </a:r>
            <a:br>
              <a:rPr lang="da-DK" sz="1400" b="1"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For at barnet kan føle sig kompetent, vil det være godt, at barnet kan arbejde hen imod små og store mål (proces-og præstationsmål). </a:t>
            </a:r>
            <a:r>
              <a:rPr lang="da-DK" sz="1400" dirty="0" smtClean="0">
                <a:latin typeface="Arial" panose="020B0604020202020204" pitchFamily="34" charset="0"/>
                <a:cs typeface="Arial" panose="020B0604020202020204" pitchFamily="34" charset="0"/>
              </a:rPr>
              <a:t/>
            </a:r>
            <a:br>
              <a:rPr lang="da-DK" sz="1400" dirty="0" smtClean="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Vigtigt, at der er mulighed for at lære nyt og øve sig. </a:t>
            </a: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A</a:t>
            </a:r>
            <a:r>
              <a:rPr lang="da-DK" sz="1400" dirty="0" smtClean="0">
                <a:latin typeface="Arial" panose="020B0604020202020204" pitchFamily="34" charset="0"/>
                <a:cs typeface="Arial" panose="020B0604020202020204" pitchFamily="34" charset="0"/>
              </a:rPr>
              <a:t>t </a:t>
            </a:r>
            <a:r>
              <a:rPr lang="da-DK" sz="1400" dirty="0">
                <a:latin typeface="Arial" panose="020B0604020202020204" pitchFamily="34" charset="0"/>
                <a:cs typeface="Arial" panose="020B0604020202020204" pitchFamily="34" charset="0"/>
              </a:rPr>
              <a:t>føle sig kompetent vil </a:t>
            </a:r>
            <a:r>
              <a:rPr lang="da-DK" sz="1400" dirty="0" smtClean="0">
                <a:latin typeface="Arial" panose="020B0604020202020204" pitchFamily="34" charset="0"/>
                <a:cs typeface="Arial" panose="020B0604020202020204" pitchFamily="34" charset="0"/>
              </a:rPr>
              <a:t>medføre:</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M</a:t>
            </a:r>
            <a:r>
              <a:rPr lang="da-DK" sz="1400" dirty="0" smtClean="0">
                <a:latin typeface="Arial" panose="020B0604020202020204" pitchFamily="34" charset="0"/>
                <a:cs typeface="Arial" panose="020B0604020202020204" pitchFamily="34" charset="0"/>
              </a:rPr>
              <a:t>ere nysgerrighed.</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Turde </a:t>
            </a:r>
            <a:r>
              <a:rPr lang="da-DK" sz="1400" dirty="0">
                <a:latin typeface="Arial" panose="020B0604020202020204" pitchFamily="34" charset="0"/>
                <a:cs typeface="Arial" panose="020B0604020202020204" pitchFamily="34" charset="0"/>
              </a:rPr>
              <a:t>at tage risici og håndtere den usikkerhed, der følger med. </a:t>
            </a:r>
            <a:endParaRPr lang="da-DK"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E</a:t>
            </a:r>
            <a:r>
              <a:rPr lang="da-DK" sz="1400" dirty="0" smtClean="0">
                <a:latin typeface="Arial" panose="020B0604020202020204" pitchFamily="34" charset="0"/>
                <a:cs typeface="Arial" panose="020B0604020202020204" pitchFamily="34" charset="0"/>
              </a:rPr>
              <a:t>n </a:t>
            </a:r>
            <a:r>
              <a:rPr lang="da-DK" sz="1400" dirty="0">
                <a:latin typeface="Arial" panose="020B0604020202020204" pitchFamily="34" charset="0"/>
                <a:cs typeface="Arial" panose="020B0604020202020204" pitchFamily="34" charset="0"/>
              </a:rPr>
              <a:t>følelse af </a:t>
            </a:r>
            <a:r>
              <a:rPr lang="da-DK" sz="1400" dirty="0" smtClean="0">
                <a:latin typeface="Arial" panose="020B0604020202020204" pitchFamily="34" charset="0"/>
                <a:cs typeface="Arial" panose="020B0604020202020204" pitchFamily="34" charset="0"/>
              </a:rPr>
              <a:t>mening, </a:t>
            </a:r>
            <a:r>
              <a:rPr lang="da-DK" sz="1400" dirty="0">
                <a:latin typeface="Arial" panose="020B0604020202020204" pitchFamily="34" charset="0"/>
                <a:cs typeface="Arial" panose="020B0604020202020204" pitchFamily="34" charset="0"/>
              </a:rPr>
              <a:t>hvilket vil understøtte trivsel og motivation</a:t>
            </a:r>
            <a:r>
              <a:rPr lang="da-DK" sz="1400" dirty="0" smtClean="0">
                <a:latin typeface="Arial" panose="020B0604020202020204" pitchFamily="34" charset="0"/>
                <a:cs typeface="Arial" panose="020B0604020202020204" pitchFamily="34" charset="0"/>
              </a:rPr>
              <a:t>.</a:t>
            </a:r>
          </a:p>
          <a:p>
            <a:pPr>
              <a:lnSpc>
                <a:spcPct val="150000"/>
              </a:lnSpc>
            </a:pP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Du kan tilbyde </a:t>
            </a:r>
            <a:r>
              <a:rPr lang="da-DK" sz="1400" dirty="0">
                <a:latin typeface="Arial" panose="020B0604020202020204" pitchFamily="34" charset="0"/>
                <a:cs typeface="Arial" panose="020B0604020202020204" pitchFamily="34" charset="0"/>
              </a:rPr>
              <a:t>områder i hjemmet, hvor dit barn kan få lov til at udvikle sig.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Understøt, </a:t>
            </a:r>
            <a:r>
              <a:rPr lang="da-DK" sz="1400" dirty="0">
                <a:latin typeface="Arial" panose="020B0604020202020204" pitchFamily="34" charset="0"/>
                <a:cs typeface="Arial" panose="020B0604020202020204" pitchFamily="34" charset="0"/>
              </a:rPr>
              <a:t>at sporten og skolen handler om udvikling og anerkend præstationerne dit barn opnår herigennem.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Tilbyd </a:t>
            </a:r>
            <a:r>
              <a:rPr lang="da-DK" sz="1400" dirty="0">
                <a:latin typeface="Arial" panose="020B0604020202020204" pitchFamily="34" charset="0"/>
                <a:cs typeface="Arial" panose="020B0604020202020204" pitchFamily="34" charset="0"/>
              </a:rPr>
              <a:t>altid din støtte og dine ressourcer. </a:t>
            </a:r>
          </a:p>
        </p:txBody>
      </p:sp>
      <p:sp>
        <p:nvSpPr>
          <p:cNvPr id="4" name="TextBox 5">
            <a:extLst>
              <a:ext uri="{FF2B5EF4-FFF2-40B4-BE49-F238E27FC236}">
                <a16:creationId xmlns:a16="http://schemas.microsoft.com/office/drawing/2014/main" id="{5A108E51-E2A6-2545-9855-E05743C93237}"/>
              </a:ext>
            </a:extLst>
          </p:cNvPr>
          <p:cNvSpPr txBox="1"/>
          <p:nvPr/>
        </p:nvSpPr>
        <p:spPr>
          <a:xfrm>
            <a:off x="729419" y="698564"/>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Self</a:t>
            </a:r>
            <a:r>
              <a:rPr lang="da-DK" sz="4000" b="1" spc="300" dirty="0" smtClean="0">
                <a:solidFill>
                  <a:srgbClr val="E7334B"/>
                </a:solidFill>
                <a:latin typeface="Arial Black" panose="020B0604020202020204" pitchFamily="34" charset="0"/>
                <a:cs typeface="Arial Black" panose="020B0604020202020204" pitchFamily="34" charset="0"/>
              </a:rPr>
              <a:t>-determination </a:t>
            </a:r>
            <a:r>
              <a:rPr lang="da-DK" sz="4000" b="1" spc="300" dirty="0" err="1" smtClean="0">
                <a:solidFill>
                  <a:srgbClr val="E7334B"/>
                </a:solidFill>
                <a:latin typeface="Arial Black" panose="020B0604020202020204" pitchFamily="34" charset="0"/>
                <a:cs typeface="Arial Black" panose="020B0604020202020204" pitchFamily="34" charset="0"/>
              </a:rPr>
              <a:t>Theory</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5" name="Billed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5875" y="1927707"/>
            <a:ext cx="2670620" cy="4006932"/>
          </a:xfrm>
          <a:prstGeom prst="rect">
            <a:avLst/>
          </a:prstGeom>
        </p:spPr>
      </p:pic>
    </p:spTree>
    <p:extLst>
      <p:ext uri="{BB962C8B-B14F-4D97-AF65-F5344CB8AC3E}">
        <p14:creationId xmlns:p14="http://schemas.microsoft.com/office/powerpoint/2010/main" val="31655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729419" y="1642822"/>
            <a:ext cx="11086529" cy="3647152"/>
          </a:xfrm>
          <a:prstGeom prst="rect">
            <a:avLst/>
          </a:prstGeom>
        </p:spPr>
        <p:txBody>
          <a:bodyPr wrap="square">
            <a:spAutoFit/>
          </a:bodyPr>
          <a:lstStyle/>
          <a:p>
            <a:pPr>
              <a:lnSpc>
                <a:spcPct val="150000"/>
              </a:lnSpc>
            </a:pPr>
            <a:r>
              <a:rPr lang="da-DK" sz="1400" b="1" dirty="0" smtClean="0">
                <a:latin typeface="Arial" panose="020B0604020202020204" pitchFamily="34" charset="0"/>
                <a:cs typeface="Arial" panose="020B0604020202020204" pitchFamily="34" charset="0"/>
              </a:rPr>
              <a:t>Tilhørsforhold</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Når </a:t>
            </a:r>
            <a:r>
              <a:rPr lang="da-DK" sz="1400" dirty="0">
                <a:latin typeface="Arial" panose="020B0604020202020204" pitchFamily="34" charset="0"/>
                <a:cs typeface="Arial" panose="020B0604020202020204" pitchFamily="34" charset="0"/>
              </a:rPr>
              <a:t>barnet føler sig som en del af holdet eller klassen, så vil barnet være mere tilbøjelig til at engagere sig og blive mere motiveret. </a:t>
            </a:r>
            <a:endParaRPr lang="da-DK"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Børn </a:t>
            </a:r>
            <a:r>
              <a:rPr lang="da-DK" sz="1400" dirty="0">
                <a:latin typeface="Arial" panose="020B0604020202020204" pitchFamily="34" charset="0"/>
                <a:cs typeface="Arial" panose="020B0604020202020204" pitchFamily="34" charset="0"/>
              </a:rPr>
              <a:t>har behov for at være i inkluderende miljøer, der fremmer mangfoldighed og hvor respekt og omsorg er værdsatte værdier. </a:t>
            </a:r>
            <a:endParaRPr lang="da-DK"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Miljøer, </a:t>
            </a:r>
            <a:r>
              <a:rPr lang="da-DK" sz="1400" dirty="0">
                <a:latin typeface="Arial" panose="020B0604020202020204" pitchFamily="34" charset="0"/>
                <a:cs typeface="Arial" panose="020B0604020202020204" pitchFamily="34" charset="0"/>
              </a:rPr>
              <a:t>hvor der gives kritik, </a:t>
            </a:r>
            <a:r>
              <a:rPr lang="da-DK" sz="1400" dirty="0" smtClean="0">
                <a:latin typeface="Arial" panose="020B0604020202020204" pitchFamily="34" charset="0"/>
                <a:cs typeface="Arial" panose="020B0604020202020204" pitchFamily="34" charset="0"/>
              </a:rPr>
              <a:t>dannes </a:t>
            </a:r>
            <a:r>
              <a:rPr lang="da-DK" sz="1400" dirty="0">
                <a:latin typeface="Arial" panose="020B0604020202020204" pitchFamily="34" charset="0"/>
                <a:cs typeface="Arial" panose="020B0604020202020204" pitchFamily="34" charset="0"/>
              </a:rPr>
              <a:t>grupperinger eller man bliver holdt udenfor</a:t>
            </a:r>
            <a:r>
              <a:rPr lang="da-DK" sz="1400" dirty="0" smtClean="0">
                <a:latin typeface="Arial" panose="020B0604020202020204" pitchFamily="34" charset="0"/>
                <a:cs typeface="Arial" panose="020B0604020202020204" pitchFamily="34" charset="0"/>
              </a:rPr>
              <a:t>, vil </a:t>
            </a:r>
            <a:r>
              <a:rPr lang="da-DK" sz="1400" dirty="0">
                <a:latin typeface="Arial" panose="020B0604020202020204" pitchFamily="34" charset="0"/>
                <a:cs typeface="Arial" panose="020B0604020202020204" pitchFamily="34" charset="0"/>
              </a:rPr>
              <a:t>fjerne følelsen af at høre til.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Du kan understøt </a:t>
            </a:r>
            <a:r>
              <a:rPr lang="da-DK" sz="1400" dirty="0">
                <a:latin typeface="Arial" panose="020B0604020202020204" pitchFamily="34" charset="0"/>
                <a:cs typeface="Arial" panose="020B0604020202020204" pitchFamily="34" charset="0"/>
              </a:rPr>
              <a:t>de sociale relationer i sporten ved at give dit barn ekstra tid i omklædningsrummet </a:t>
            </a:r>
            <a:r>
              <a:rPr lang="da-DK" sz="1400" dirty="0" smtClean="0">
                <a:latin typeface="Arial" panose="020B0604020202020204" pitchFamily="34" charset="0"/>
                <a:cs typeface="Arial" panose="020B0604020202020204" pitchFamily="34" charset="0"/>
              </a:rPr>
              <a:t>og </a:t>
            </a:r>
            <a:r>
              <a:rPr lang="da-DK" sz="1400" dirty="0">
                <a:latin typeface="Arial" panose="020B0604020202020204" pitchFamily="34" charset="0"/>
                <a:cs typeface="Arial" panose="020B0604020202020204" pitchFamily="34" charset="0"/>
              </a:rPr>
              <a:t>deltage i arrangementer.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Det </a:t>
            </a:r>
            <a:r>
              <a:rPr lang="da-DK" sz="1400" dirty="0">
                <a:latin typeface="Arial" panose="020B0604020202020204" pitchFamily="34" charset="0"/>
                <a:cs typeface="Arial" panose="020B0604020202020204" pitchFamily="34" charset="0"/>
              </a:rPr>
              <a:t>samme gælder for skolen.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I hjemmet kan du opmuntre til samarbejde f.eks. ved, at der hver søndag tales om den kommende uge.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Hvad </a:t>
            </a:r>
            <a:r>
              <a:rPr lang="da-DK" sz="1400" dirty="0">
                <a:latin typeface="Arial" panose="020B0604020202020204" pitchFamily="34" charset="0"/>
                <a:cs typeface="Arial" panose="020B0604020202020204" pitchFamily="34" charset="0"/>
              </a:rPr>
              <a:t>skal der ske? Hvem gør hvad? Er der noget vi skal være særlig opmærksom på? Osv.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Dette kan </a:t>
            </a:r>
            <a:r>
              <a:rPr lang="da-DK" sz="1400" dirty="0">
                <a:latin typeface="Arial" panose="020B0604020202020204" pitchFamily="34" charset="0"/>
                <a:cs typeface="Arial" panose="020B0604020202020204" pitchFamily="34" charset="0"/>
              </a:rPr>
              <a:t>fremme en åben kommunikation med tillid og respekt, hvilket fremmer jeres indbyrdes tilhørsforhold. </a:t>
            </a:r>
          </a:p>
        </p:txBody>
      </p:sp>
      <p:sp>
        <p:nvSpPr>
          <p:cNvPr id="4" name="TextBox 5">
            <a:extLst>
              <a:ext uri="{FF2B5EF4-FFF2-40B4-BE49-F238E27FC236}">
                <a16:creationId xmlns:a16="http://schemas.microsoft.com/office/drawing/2014/main" id="{5A108E51-E2A6-2545-9855-E05743C93237}"/>
              </a:ext>
            </a:extLst>
          </p:cNvPr>
          <p:cNvSpPr txBox="1"/>
          <p:nvPr/>
        </p:nvSpPr>
        <p:spPr>
          <a:xfrm>
            <a:off x="729419" y="698564"/>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Self</a:t>
            </a:r>
            <a:r>
              <a:rPr lang="da-DK" sz="4000" b="1" spc="300" dirty="0" smtClean="0">
                <a:solidFill>
                  <a:srgbClr val="E7334B"/>
                </a:solidFill>
                <a:latin typeface="Arial Black" panose="020B0604020202020204" pitchFamily="34" charset="0"/>
                <a:cs typeface="Arial Black" panose="020B0604020202020204" pitchFamily="34" charset="0"/>
              </a:rPr>
              <a:t>-determination </a:t>
            </a:r>
            <a:r>
              <a:rPr lang="da-DK" sz="4000" b="1" spc="300" dirty="0" err="1" smtClean="0">
                <a:solidFill>
                  <a:srgbClr val="E7334B"/>
                </a:solidFill>
                <a:latin typeface="Arial Black" panose="020B0604020202020204" pitchFamily="34" charset="0"/>
                <a:cs typeface="Arial Black" panose="020B0604020202020204" pitchFamily="34" charset="0"/>
              </a:rPr>
              <a:t>Theory</a:t>
            </a:r>
            <a:endParaRPr lang="da-DK" sz="4000" b="1" spc="300" dirty="0">
              <a:solidFill>
                <a:srgbClr val="E7334B"/>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50377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1008992" y="1364188"/>
            <a:ext cx="5042487" cy="4293483"/>
          </a:xfrm>
          <a:prstGeom prst="rect">
            <a:avLst/>
          </a:prstGeom>
        </p:spPr>
        <p:txBody>
          <a:bodyPr wrap="square">
            <a:spAutoFit/>
          </a:bodyPr>
          <a:lstStyle/>
          <a:p>
            <a:pPr>
              <a:lnSpc>
                <a:spcPct val="150000"/>
              </a:lnSpc>
            </a:pPr>
            <a:r>
              <a:rPr lang="da-DK" sz="1400" b="1" dirty="0">
                <a:latin typeface="Arial" panose="020B0604020202020204" pitchFamily="34" charset="0"/>
                <a:cs typeface="Arial" panose="020B0604020202020204" pitchFamily="34" charset="0"/>
              </a:rPr>
              <a:t>Orientering i hverdag og ved </a:t>
            </a:r>
            <a:r>
              <a:rPr lang="da-DK" sz="1400" b="1" dirty="0" smtClean="0">
                <a:latin typeface="Arial" panose="020B0604020202020204" pitchFamily="34" charset="0"/>
                <a:cs typeface="Arial" panose="020B0604020202020204" pitchFamily="34" charset="0"/>
              </a:rPr>
              <a:t>feedback</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b="1" dirty="0">
                <a:latin typeface="Arial" panose="020B0604020202020204" pitchFamily="34" charset="0"/>
                <a:cs typeface="Arial" panose="020B0604020202020204" pitchFamily="34" charset="0"/>
              </a:rPr>
              <a:t>Formål: </a:t>
            </a:r>
            <a:r>
              <a:rPr lang="da-DK" sz="1400" dirty="0">
                <a:latin typeface="Arial" panose="020B0604020202020204" pitchFamily="34" charset="0"/>
                <a:cs typeface="Arial" panose="020B0604020202020204" pitchFamily="34" charset="0"/>
              </a:rPr>
              <a:t>At </a:t>
            </a:r>
            <a:r>
              <a:rPr lang="da-DK" sz="1400" dirty="0" smtClean="0">
                <a:latin typeface="Arial" panose="020B0604020202020204" pitchFamily="34" charset="0"/>
                <a:cs typeface="Arial" panose="020B0604020202020204" pitchFamily="34" charset="0"/>
              </a:rPr>
              <a:t>du reflekterer </a:t>
            </a:r>
            <a:r>
              <a:rPr lang="da-DK" sz="1400" dirty="0">
                <a:latin typeface="Arial" panose="020B0604020202020204" pitchFamily="34" charset="0"/>
                <a:cs typeface="Arial" panose="020B0604020202020204" pitchFamily="34" charset="0"/>
              </a:rPr>
              <a:t>over </a:t>
            </a:r>
            <a:r>
              <a:rPr lang="da-DK" sz="1400" dirty="0" smtClean="0">
                <a:latin typeface="Arial" panose="020B0604020202020204" pitchFamily="34" charset="0"/>
                <a:cs typeface="Arial" panose="020B0604020202020204" pitchFamily="34" charset="0"/>
              </a:rPr>
              <a:t>din orientering(er) </a:t>
            </a:r>
            <a:r>
              <a:rPr lang="da-DK" sz="1400" dirty="0">
                <a:latin typeface="Arial" panose="020B0604020202020204" pitchFamily="34" charset="0"/>
                <a:cs typeface="Arial" panose="020B0604020202020204" pitchFamily="34" charset="0"/>
              </a:rPr>
              <a:t>i hverdagen og hvilke(n) orienteringer, </a:t>
            </a:r>
            <a:r>
              <a:rPr lang="da-DK" sz="1400" dirty="0" smtClean="0">
                <a:latin typeface="Arial" panose="020B0604020202020204" pitchFamily="34" charset="0"/>
                <a:cs typeface="Arial" panose="020B0604020202020204" pitchFamily="34" charset="0"/>
              </a:rPr>
              <a:t>du </a:t>
            </a:r>
            <a:r>
              <a:rPr lang="da-DK" sz="1400" dirty="0">
                <a:latin typeface="Arial" panose="020B0604020202020204" pitchFamily="34" charset="0"/>
                <a:cs typeface="Arial" panose="020B0604020202020204" pitchFamily="34" charset="0"/>
              </a:rPr>
              <a:t>har i</a:t>
            </a:r>
            <a:r>
              <a:rPr lang="da-DK" sz="1400" dirty="0" smtClean="0">
                <a:latin typeface="Arial" panose="020B0604020202020204" pitchFamily="34" charset="0"/>
                <a:cs typeface="Arial" panose="020B0604020202020204" pitchFamily="34" charset="0"/>
              </a:rPr>
              <a:t> feedbacken </a:t>
            </a:r>
            <a:r>
              <a:rPr lang="da-DK" sz="1400" dirty="0">
                <a:latin typeface="Arial" panose="020B0604020202020204" pitchFamily="34" charset="0"/>
                <a:cs typeface="Arial" panose="020B0604020202020204" pitchFamily="34" charset="0"/>
              </a:rPr>
              <a:t>til </a:t>
            </a:r>
            <a:r>
              <a:rPr lang="da-DK" sz="1400" dirty="0" smtClean="0">
                <a:latin typeface="Arial" panose="020B0604020202020204" pitchFamily="34" charset="0"/>
                <a:cs typeface="Arial" panose="020B0604020202020204" pitchFamily="34" charset="0"/>
              </a:rPr>
              <a:t>dit </a:t>
            </a:r>
            <a:r>
              <a:rPr lang="da-DK" sz="1400" dirty="0">
                <a:latin typeface="Arial" panose="020B0604020202020204" pitchFamily="34" charset="0"/>
                <a:cs typeface="Arial" panose="020B0604020202020204" pitchFamily="34" charset="0"/>
              </a:rPr>
              <a:t>barn.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b="1" dirty="0">
                <a:latin typeface="Arial" panose="020B0604020202020204" pitchFamily="34" charset="0"/>
                <a:cs typeface="Arial" panose="020B0604020202020204" pitchFamily="34" charset="0"/>
              </a:rPr>
              <a:t>Ramme:</a:t>
            </a:r>
            <a:r>
              <a:rPr lang="da-DK" sz="1400" dirty="0">
                <a:latin typeface="Arial" panose="020B0604020202020204" pitchFamily="34" charset="0"/>
                <a:cs typeface="Arial" panose="020B0604020202020204" pitchFamily="34" charset="0"/>
              </a:rPr>
              <a:t> </a:t>
            </a:r>
            <a:r>
              <a:rPr lang="da-DK" sz="1400" dirty="0" smtClean="0">
                <a:latin typeface="Arial" panose="020B0604020202020204" pitchFamily="34" charset="0"/>
                <a:cs typeface="Arial" panose="020B0604020202020204" pitchFamily="34" charset="0"/>
              </a:rPr>
              <a:t>15-20 </a:t>
            </a:r>
            <a:r>
              <a:rPr lang="da-DK" sz="1400" dirty="0">
                <a:latin typeface="Arial" panose="020B0604020202020204" pitchFamily="34" charset="0"/>
                <a:cs typeface="Arial" panose="020B0604020202020204" pitchFamily="34" charset="0"/>
              </a:rPr>
              <a:t>min. </a:t>
            </a:r>
            <a:br>
              <a:rPr lang="da-DK" sz="1400" dirty="0">
                <a:latin typeface="Arial" panose="020B0604020202020204" pitchFamily="34" charset="0"/>
                <a:cs typeface="Arial" panose="020B0604020202020204" pitchFamily="34" charset="0"/>
              </a:rPr>
            </a:br>
            <a:r>
              <a:rPr lang="da-DK" sz="1400" b="1" dirty="0" smtClean="0">
                <a:latin typeface="Arial" panose="020B0604020202020204" pitchFamily="34" charset="0"/>
                <a:cs typeface="Arial" panose="020B0604020202020204" pitchFamily="34" charset="0"/>
              </a:rPr>
              <a:t>1. </a:t>
            </a:r>
            <a:r>
              <a:rPr lang="da-DK" sz="1400" dirty="0" smtClean="0">
                <a:latin typeface="Arial" panose="020B0604020202020204" pitchFamily="34" charset="0"/>
                <a:cs typeface="Arial" panose="020B0604020202020204" pitchFamily="34" charset="0"/>
              </a:rPr>
              <a:t>Stil dig der, hvor du mener du er mest orienteret til hverdag. Du må gerne placere dig mellem flere orienteringer. </a:t>
            </a:r>
          </a:p>
          <a:p>
            <a:pPr>
              <a:lnSpc>
                <a:spcPct val="150000"/>
              </a:lnSpc>
            </a:pPr>
            <a:r>
              <a:rPr lang="da-DK" sz="1400" dirty="0" smtClean="0">
                <a:latin typeface="Arial" panose="020B0604020202020204" pitchFamily="34" charset="0"/>
                <a:cs typeface="Arial" panose="020B0604020202020204" pitchFamily="34" charset="0"/>
              </a:rPr>
              <a:t>Besvar arbejdsspørgsmål. </a:t>
            </a:r>
          </a:p>
          <a:p>
            <a:pPr>
              <a:lnSpc>
                <a:spcPct val="150000"/>
              </a:lnSpc>
            </a:pP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b="1" dirty="0" smtClean="0">
                <a:latin typeface="Arial" panose="020B0604020202020204" pitchFamily="34" charset="0"/>
                <a:cs typeface="Arial" panose="020B0604020202020204" pitchFamily="34" charset="0"/>
              </a:rPr>
              <a:t>2. </a:t>
            </a:r>
            <a:r>
              <a:rPr lang="da-DK" sz="1400" dirty="0" smtClean="0">
                <a:latin typeface="Arial" panose="020B0604020202020204" pitchFamily="34" charset="0"/>
                <a:cs typeface="Arial" panose="020B0604020202020204" pitchFamily="34" charset="0"/>
              </a:rPr>
              <a:t>Stil dig herefter ved den orientering du benytter, når du giver feedback til dit barn/eller ser dit barn konkurrere. </a:t>
            </a:r>
          </a:p>
          <a:p>
            <a:pPr>
              <a:lnSpc>
                <a:spcPct val="150000"/>
              </a:lnSpc>
            </a:pPr>
            <a:r>
              <a:rPr lang="da-DK" sz="1400" dirty="0">
                <a:latin typeface="Arial" panose="020B0604020202020204" pitchFamily="34" charset="0"/>
                <a:cs typeface="Arial" panose="020B0604020202020204" pitchFamily="34" charset="0"/>
              </a:rPr>
              <a:t>Besvar arbejdsspørgsmål.</a:t>
            </a:r>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772" y="899470"/>
            <a:ext cx="4559624" cy="5222918"/>
          </a:xfrm>
          <a:prstGeom prst="rect">
            <a:avLst/>
          </a:prstGeom>
        </p:spPr>
      </p:pic>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a:t>
            </a:r>
            <a:r>
              <a:rPr lang="da-DK" sz="4000" b="1" spc="300" dirty="0" smtClean="0">
                <a:solidFill>
                  <a:srgbClr val="E7334B"/>
                </a:solidFill>
                <a:latin typeface="Arial Black" panose="020B0604020202020204" pitchFamily="34" charset="0"/>
                <a:cs typeface="Arial Black" panose="020B0604020202020204" pitchFamily="34" charset="0"/>
              </a:rPr>
              <a:t>2</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28315" y="1699385"/>
            <a:ext cx="7640332" cy="4365298"/>
          </a:xfrm>
          <a:prstGeom prst="rect">
            <a:avLst/>
          </a:prstGeom>
        </p:spPr>
        <p:txBody>
          <a:bodyPr wrap="square">
            <a:spAutoFit/>
          </a:bodyPr>
          <a:lstStyle/>
          <a:p>
            <a:pPr>
              <a:lnSpc>
                <a:spcPct val="150000"/>
              </a:lnSpc>
              <a:spcAft>
                <a:spcPts val="800"/>
              </a:spcAft>
            </a:pPr>
            <a:r>
              <a:rPr lang="da-DK" sz="1400" b="1" dirty="0">
                <a:latin typeface="Arial" panose="020B0604020202020204" pitchFamily="34" charset="0"/>
                <a:ea typeface="Times New Roman" panose="02020603050405020304" pitchFamily="18" charset="0"/>
                <a:cs typeface="Arial" panose="020B0604020202020204" pitchFamily="34" charset="0"/>
              </a:rPr>
              <a:t>Øvelse 2: Hvordan understøttes </a:t>
            </a:r>
            <a:r>
              <a:rPr lang="da-DK" sz="1400" b="1" dirty="0" err="1">
                <a:latin typeface="Arial" panose="020B0604020202020204" pitchFamily="34" charset="0"/>
                <a:ea typeface="Times New Roman" panose="02020603050405020304" pitchFamily="18" charset="0"/>
                <a:cs typeface="Arial" panose="020B0604020202020204" pitchFamily="34" charset="0"/>
              </a:rPr>
              <a:t>Self</a:t>
            </a:r>
            <a:r>
              <a:rPr lang="da-DK" sz="1400" b="1" dirty="0">
                <a:latin typeface="Arial" panose="020B0604020202020204" pitchFamily="34" charset="0"/>
                <a:ea typeface="Times New Roman" panose="02020603050405020304" pitchFamily="18" charset="0"/>
                <a:cs typeface="Arial" panose="020B0604020202020204" pitchFamily="34" charset="0"/>
              </a:rPr>
              <a:t>-determination </a:t>
            </a:r>
            <a:r>
              <a:rPr lang="da-DK" sz="1400" b="1" dirty="0" err="1">
                <a:latin typeface="Arial" panose="020B0604020202020204" pitchFamily="34" charset="0"/>
                <a:ea typeface="Times New Roman" panose="02020603050405020304" pitchFamily="18" charset="0"/>
                <a:cs typeface="Arial" panose="020B0604020202020204" pitchFamily="34" charset="0"/>
              </a:rPr>
              <a:t>theory</a:t>
            </a:r>
            <a:r>
              <a:rPr lang="da-DK" sz="1400" b="1" dirty="0">
                <a:latin typeface="Arial" panose="020B0604020202020204" pitchFamily="34" charset="0"/>
                <a:ea typeface="Times New Roman" panose="02020603050405020304" pitchFamily="18" charset="0"/>
                <a:cs typeface="Arial" panose="020B0604020202020204" pitchFamily="34" charset="0"/>
              </a:rPr>
              <a:t> i hjemmet</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b="1" dirty="0">
                <a:latin typeface="Arial" panose="020B0604020202020204" pitchFamily="34" charset="0"/>
                <a:ea typeface="Times New Roman" panose="02020603050405020304" pitchFamily="18" charset="0"/>
                <a:cs typeface="Arial" panose="020B0604020202020204" pitchFamily="34" charset="0"/>
              </a:rPr>
              <a:t>Formål: </a:t>
            </a:r>
            <a:r>
              <a:rPr lang="da-DK" sz="1400" dirty="0">
                <a:latin typeface="Arial" panose="020B0604020202020204" pitchFamily="34" charset="0"/>
                <a:ea typeface="Times New Roman" panose="02020603050405020304" pitchFamily="18" charset="0"/>
                <a:cs typeface="Arial" panose="020B0604020202020204" pitchFamily="34" charset="0"/>
              </a:rPr>
              <a:t>At </a:t>
            </a:r>
            <a:r>
              <a:rPr lang="da-DK" sz="1400" dirty="0" smtClean="0">
                <a:latin typeface="Arial" panose="020B0604020202020204" pitchFamily="34" charset="0"/>
                <a:ea typeface="Times New Roman" panose="02020603050405020304" pitchFamily="18" charset="0"/>
                <a:cs typeface="Arial" panose="020B0604020202020204" pitchFamily="34" charset="0"/>
              </a:rPr>
              <a:t>du </a:t>
            </a:r>
            <a:r>
              <a:rPr lang="da-DK" sz="1400" dirty="0">
                <a:latin typeface="Arial" panose="020B0604020202020204" pitchFamily="34" charset="0"/>
                <a:ea typeface="Times New Roman" panose="02020603050405020304" pitchFamily="18" charset="0"/>
                <a:cs typeface="Arial" panose="020B0604020202020204" pitchFamily="34" charset="0"/>
              </a:rPr>
              <a:t>reflekterer over og kommer frem til konkrete måder, hvorpå </a:t>
            </a:r>
            <a:r>
              <a:rPr lang="da-DK" sz="1400" dirty="0" smtClean="0">
                <a:latin typeface="Arial" panose="020B0604020202020204" pitchFamily="34" charset="0"/>
                <a:ea typeface="Times New Roman" panose="02020603050405020304" pitchFamily="18" charset="0"/>
                <a:cs typeface="Arial" panose="020B0604020202020204" pitchFamily="34" charset="0"/>
              </a:rPr>
              <a:t>du </a:t>
            </a:r>
            <a:r>
              <a:rPr lang="da-DK" sz="1400" dirty="0">
                <a:latin typeface="Arial" panose="020B0604020202020204" pitchFamily="34" charset="0"/>
                <a:ea typeface="Times New Roman" panose="02020603050405020304" pitchFamily="18" charset="0"/>
                <a:cs typeface="Arial" panose="020B0604020202020204" pitchFamily="34" charset="0"/>
              </a:rPr>
              <a:t>kan understøtte, at de tre basale psykologiske behov fra SDT kan fremmes, hos </a:t>
            </a:r>
            <a:r>
              <a:rPr lang="da-DK" sz="1400" dirty="0" smtClean="0">
                <a:latin typeface="Arial" panose="020B0604020202020204" pitchFamily="34" charset="0"/>
                <a:ea typeface="Times New Roman" panose="02020603050405020304" pitchFamily="18" charset="0"/>
                <a:cs typeface="Arial" panose="020B0604020202020204" pitchFamily="34" charset="0"/>
              </a:rPr>
              <a:t>dit barn, </a:t>
            </a:r>
            <a:r>
              <a:rPr lang="da-DK" sz="1400" dirty="0">
                <a:latin typeface="Arial" panose="020B0604020202020204" pitchFamily="34" charset="0"/>
                <a:ea typeface="Times New Roman" panose="02020603050405020304" pitchFamily="18" charset="0"/>
                <a:cs typeface="Arial" panose="020B0604020202020204" pitchFamily="34" charset="0"/>
              </a:rPr>
              <a:t>i hjemmet.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b="1" dirty="0">
                <a:latin typeface="Arial" panose="020B0604020202020204" pitchFamily="34" charset="0"/>
                <a:ea typeface="Times New Roman" panose="02020603050405020304" pitchFamily="18" charset="0"/>
                <a:cs typeface="Arial" panose="020B0604020202020204" pitchFamily="34" charset="0"/>
              </a:rPr>
              <a:t>Ramme: </a:t>
            </a:r>
            <a:r>
              <a:rPr lang="da-DK" sz="1400" dirty="0">
                <a:latin typeface="Arial" panose="020B0604020202020204" pitchFamily="34" charset="0"/>
                <a:ea typeface="Times New Roman" panose="02020603050405020304" pitchFamily="18" charset="0"/>
                <a:cs typeface="Arial" panose="020B0604020202020204" pitchFamily="34" charset="0"/>
              </a:rPr>
              <a:t>15 </a:t>
            </a:r>
            <a:r>
              <a:rPr lang="da-DK" sz="1400" dirty="0" smtClean="0">
                <a:latin typeface="Arial" panose="020B0604020202020204" pitchFamily="34" charset="0"/>
                <a:ea typeface="Times New Roman" panose="02020603050405020304" pitchFamily="18" charset="0"/>
                <a:cs typeface="Arial" panose="020B0604020202020204" pitchFamily="34" charset="0"/>
              </a:rPr>
              <a:t>min.</a:t>
            </a: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Noter </a:t>
            </a:r>
            <a:r>
              <a:rPr lang="da-DK" sz="1400" dirty="0">
                <a:latin typeface="Arial" panose="020B0604020202020204" pitchFamily="34" charset="0"/>
                <a:ea typeface="Times New Roman" panose="02020603050405020304" pitchFamily="18" charset="0"/>
                <a:cs typeface="Arial" panose="020B0604020202020204" pitchFamily="34" charset="0"/>
              </a:rPr>
              <a:t>for </a:t>
            </a:r>
            <a:r>
              <a:rPr lang="da-DK" sz="1400" dirty="0" smtClean="0">
                <a:latin typeface="Arial" panose="020B0604020202020204" pitchFamily="34" charset="0"/>
                <a:ea typeface="Times New Roman" panose="02020603050405020304" pitchFamily="18" charset="0"/>
                <a:cs typeface="Arial" panose="020B0604020202020204" pitchFamily="34" charset="0"/>
              </a:rPr>
              <a:t>dig </a:t>
            </a:r>
            <a:r>
              <a:rPr lang="da-DK" sz="1400" dirty="0">
                <a:latin typeface="Arial" panose="020B0604020202020204" pitchFamily="34" charset="0"/>
                <a:ea typeface="Times New Roman" panose="02020603050405020304" pitchFamily="18" charset="0"/>
                <a:cs typeface="Arial" panose="020B0604020202020204" pitchFamily="34" charset="0"/>
              </a:rPr>
              <a:t>selv konkrete måder</a:t>
            </a:r>
            <a:r>
              <a:rPr lang="da-DK" sz="1400" dirty="0" smtClean="0">
                <a:latin typeface="Arial" panose="020B0604020202020204" pitchFamily="34" charset="0"/>
                <a:ea typeface="Times New Roman" panose="02020603050405020304" pitchFamily="18" charset="0"/>
                <a:cs typeface="Arial" panose="020B0604020202020204" pitchFamily="34" charset="0"/>
              </a:rPr>
              <a:t>, du </a:t>
            </a:r>
            <a:r>
              <a:rPr lang="da-DK" sz="1400" dirty="0">
                <a:latin typeface="Arial" panose="020B0604020202020204" pitchFamily="34" charset="0"/>
                <a:ea typeface="Times New Roman" panose="02020603050405020304" pitchFamily="18" charset="0"/>
                <a:cs typeface="Arial" panose="020B0604020202020204" pitchFamily="34" charset="0"/>
              </a:rPr>
              <a:t>vil begynde </a:t>
            </a:r>
            <a:r>
              <a:rPr lang="da-DK" sz="1400" dirty="0" smtClean="0">
                <a:latin typeface="Arial" panose="020B0604020202020204" pitchFamily="34" charset="0"/>
                <a:ea typeface="Times New Roman" panose="02020603050405020304" pitchFamily="18" charset="0"/>
                <a:cs typeface="Arial" panose="020B0604020202020204" pitchFamily="34" charset="0"/>
              </a:rPr>
              <a:t>med, for at </a:t>
            </a:r>
            <a:r>
              <a:rPr lang="da-DK" sz="1400" dirty="0">
                <a:latin typeface="Arial" panose="020B0604020202020204" pitchFamily="34" charset="0"/>
                <a:ea typeface="Times New Roman" panose="02020603050405020304" pitchFamily="18" charset="0"/>
                <a:cs typeface="Arial" panose="020B0604020202020204" pitchFamily="34" charset="0"/>
              </a:rPr>
              <a:t>understøtte SDT i hjemmet.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Til </a:t>
            </a:r>
            <a:r>
              <a:rPr lang="da-DK" sz="1400" dirty="0">
                <a:latin typeface="Arial" panose="020B0604020202020204" pitchFamily="34" charset="0"/>
                <a:ea typeface="Times New Roman" panose="02020603050405020304" pitchFamily="18" charset="0"/>
                <a:cs typeface="Arial" panose="020B0604020202020204" pitchFamily="34" charset="0"/>
              </a:rPr>
              <a:t>hvert behov skal </a:t>
            </a:r>
            <a:r>
              <a:rPr lang="da-DK" sz="1400" dirty="0" smtClean="0">
                <a:latin typeface="Arial" panose="020B0604020202020204" pitchFamily="34" charset="0"/>
                <a:ea typeface="Times New Roman" panose="02020603050405020304" pitchFamily="18" charset="0"/>
                <a:cs typeface="Arial" panose="020B0604020202020204" pitchFamily="34" charset="0"/>
              </a:rPr>
              <a:t>du </a:t>
            </a:r>
            <a:r>
              <a:rPr lang="da-DK" sz="1400" dirty="0">
                <a:latin typeface="Arial" panose="020B0604020202020204" pitchFamily="34" charset="0"/>
                <a:ea typeface="Times New Roman" panose="02020603050405020304" pitchFamily="18" charset="0"/>
                <a:cs typeface="Arial" panose="020B0604020202020204" pitchFamily="34" charset="0"/>
              </a:rPr>
              <a:t>finde 1-3 punkter</a:t>
            </a:r>
            <a:r>
              <a:rPr lang="da-DK" sz="14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a:latin typeface="Arial" panose="020B0604020202020204" pitchFamily="34" charset="0"/>
                <a:ea typeface="Times New Roman" panose="02020603050405020304" pitchFamily="18" charset="0"/>
                <a:cs typeface="Arial" panose="020B0604020202020204" pitchFamily="34" charset="0"/>
              </a:rPr>
              <a:t>Herefter taler I</a:t>
            </a:r>
            <a:r>
              <a:rPr lang="da-DK" sz="1400" dirty="0" smtClean="0">
                <a:latin typeface="Arial" panose="020B0604020202020204" pitchFamily="34" charset="0"/>
                <a:ea typeface="Times New Roman" panose="02020603050405020304" pitchFamily="18" charset="0"/>
                <a:cs typeface="Arial" panose="020B0604020202020204" pitchFamily="34" charset="0"/>
              </a:rPr>
              <a:t> </a:t>
            </a:r>
            <a:r>
              <a:rPr lang="da-DK" sz="1400" dirty="0">
                <a:latin typeface="Arial" panose="020B0604020202020204" pitchFamily="34" charset="0"/>
                <a:ea typeface="Times New Roman" panose="02020603050405020304" pitchFamily="18" charset="0"/>
                <a:cs typeface="Arial" panose="020B0604020202020204" pitchFamily="34" charset="0"/>
              </a:rPr>
              <a:t>sammen to og to.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Hvis </a:t>
            </a:r>
            <a:r>
              <a:rPr lang="da-DK" sz="1400" dirty="0">
                <a:latin typeface="Arial" panose="020B0604020202020204" pitchFamily="34" charset="0"/>
                <a:ea typeface="Times New Roman" panose="02020603050405020304" pitchFamily="18" charset="0"/>
                <a:cs typeface="Arial" panose="020B0604020202020204" pitchFamily="34" charset="0"/>
              </a:rPr>
              <a:t>der er forældrepar, så taler I</a:t>
            </a:r>
            <a:r>
              <a:rPr lang="da-DK" sz="1400" dirty="0" smtClean="0">
                <a:latin typeface="Arial" panose="020B0604020202020204" pitchFamily="34" charset="0"/>
                <a:ea typeface="Times New Roman" panose="02020603050405020304" pitchFamily="18" charset="0"/>
                <a:cs typeface="Arial" panose="020B0604020202020204" pitchFamily="34" charset="0"/>
              </a:rPr>
              <a:t> </a:t>
            </a:r>
            <a:r>
              <a:rPr lang="da-DK" sz="1400" dirty="0">
                <a:latin typeface="Arial" panose="020B0604020202020204" pitchFamily="34" charset="0"/>
                <a:ea typeface="Times New Roman" panose="02020603050405020304" pitchFamily="18" charset="0"/>
                <a:cs typeface="Arial" panose="020B0604020202020204" pitchFamily="34" charset="0"/>
              </a:rPr>
              <a:t>sammen og ellers findes der sammen med en forælder fra samme sportsgren. </a:t>
            </a:r>
            <a:r>
              <a:rPr lang="da-DK" sz="1400" b="1" dirty="0">
                <a:latin typeface="Arial" panose="020B0604020202020204" pitchFamily="34" charset="0"/>
                <a:ea typeface="Times New Roman" panose="02020603050405020304" pitchFamily="18" charset="0"/>
                <a:cs typeface="Arial" panose="020B0604020202020204" pitchFamily="34" charset="0"/>
              </a:rPr>
              <a:t> </a:t>
            </a: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39250" y="1354503"/>
            <a:ext cx="2650070" cy="3976099"/>
          </a:xfrm>
          <a:prstGeom prst="rect">
            <a:avLst/>
          </a:prstGeom>
        </p:spPr>
      </p:pic>
    </p:spTree>
    <p:extLst>
      <p:ext uri="{BB962C8B-B14F-4D97-AF65-F5344CB8AC3E}">
        <p14:creationId xmlns:p14="http://schemas.microsoft.com/office/powerpoint/2010/main" val="3178595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578994" y="1354503"/>
            <a:ext cx="11017322" cy="4767139"/>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Giv feedback på udvikling og </a:t>
            </a:r>
            <a:r>
              <a:rPr lang="da-DK" sz="1200" dirty="0" err="1">
                <a:latin typeface="Arial" panose="020B0604020202020204" pitchFamily="34" charset="0"/>
                <a:ea typeface="Times New Roman" panose="02020603050405020304" pitchFamily="18" charset="0"/>
                <a:cs typeface="Arial" panose="020B0604020202020204" pitchFamily="34" charset="0"/>
              </a:rPr>
              <a:t>mestring</a:t>
            </a:r>
            <a:r>
              <a:rPr lang="da-DK" sz="1200" dirty="0">
                <a:latin typeface="Arial" panose="020B0604020202020204" pitchFamily="34" charset="0"/>
                <a:ea typeface="Times New Roman" panose="02020603050405020304" pitchFamily="18" charset="0"/>
                <a:cs typeface="Arial" panose="020B0604020202020204" pitchFamily="34" charset="0"/>
              </a:rPr>
              <a:t> af færdigheder. Succes er at udvikle sine kompetencer.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Giv anerkendelse for indsats, vedholdenhed og evnen til at arbejde hårdt.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Ros indsats i både sejr og nederlag.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Lad dit barn lære af egne </a:t>
            </a:r>
            <a:r>
              <a:rPr lang="da-DK"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erfaringer</a:t>
            </a:r>
            <a:r>
              <a:rPr lang="da-DK" sz="120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Husk at dit barns glæde er kernen til trivsel og motivation. Det tager han/hun med i alle livets arenaer.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Støtter du dit barn bedst ved at give krammere eller med at snakke om træning og konkurrence? Gå i dialog med dit barn om, hvilken form for støtte, han/hun ønsker, da velmenende råd kan skade mere end at støtte.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Spørg ind til dit barns trivsel og læring mere end mål, test og konkurrencer. ”Hvordan gik det i dag?” kan sagtens erstattes af ”Hvordan har du haft det i dag?” og Hvad har du lært i dag?”.</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Spørg ind til, hvordan det går med dit barns klasse-og holdkammerater. Ved at vise interesse for fællesskabet, støtter du også dit barns miljø og tilhørsforhold. </a:t>
            </a:r>
          </a:p>
          <a:p>
            <a:pPr marL="342900" lvl="0" indent="-342900">
              <a:lnSpc>
                <a:spcPct val="150000"/>
              </a:lnSpc>
              <a:spcAft>
                <a:spcPts val="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Støt dit barn i at sætte tingene i perspektiv. En skade kan føles som en evighed og et stort nederlag. I en skadesperiode kan du opfordre dit barn til bevidst at lave målsætninger om andre ting, der normalt ikke har så meget fokus: ”Hvad vil du gøre mere af i denne periode, som du normalt ikke har så meget tid til?” (mere tid til familie, venner, andre interesser). Der kan med fordel sættes små proces og præstationsmål pr. uge i forhold til genoptræning af skaden, både fysisk og mentalt.</a:t>
            </a:r>
          </a:p>
          <a:p>
            <a:pPr marL="342900" lvl="0" indent="-342900">
              <a:lnSpc>
                <a:spcPct val="150000"/>
              </a:lnSpc>
              <a:spcAft>
                <a:spcPts val="800"/>
              </a:spcAft>
              <a:buFont typeface="Symbol" panose="05050102010706020507" pitchFamily="18" charset="2"/>
              <a:buChar char=""/>
            </a:pPr>
            <a:r>
              <a:rPr lang="da-DK" sz="1200" dirty="0">
                <a:latin typeface="Arial" panose="020B0604020202020204" pitchFamily="34" charset="0"/>
                <a:ea typeface="Times New Roman" panose="02020603050405020304" pitchFamily="18" charset="0"/>
                <a:cs typeface="Arial" panose="020B0604020202020204" pitchFamily="34" charset="0"/>
              </a:rPr>
              <a:t>Støt dit barn, når han/hun ikke er motiveret. Ingen er (lige) motiveret hver dag. Spørg ind til, hvad der gør dit barn mindre motiveret, så han/hun kan reflektere og blive klogere på sig selv. </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3365024"/>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har over noget tid muligvis observeret, at så længe dit barn præsterer godt i sporten, så er barnet glad og tilfreds. Men når dit barn ikke har været den bedste til konkurrence eller træning, så er dit barn muligvis irriteret og det kan være, at der er kommentere på, at det er andres skyld eller ydre faktorers skyld. De gange eller perioder, ser ud til at tage motivation fra dit barn. Du har måske også lagt mærke til ved konkurrence, at hvis dit barn kommer bagud, så virker barnet nærmest opgivende. </a:t>
            </a:r>
            <a:br>
              <a:rPr lang="da-DK" dirty="0">
                <a:latin typeface="Arial" panose="020B0604020202020204" pitchFamily="34" charset="0"/>
                <a:cs typeface="Arial" panose="020B0604020202020204" pitchFamily="34" charset="0"/>
              </a:rPr>
            </a:br>
            <a:r>
              <a:rPr lang="da-DK" dirty="0">
                <a:latin typeface="Arial" panose="020B0604020202020204" pitchFamily="34" charset="0"/>
                <a:cs typeface="Arial" panose="020B0604020202020204" pitchFamily="34" charset="0"/>
              </a:rPr>
              <a:t>Hvad kan du gøre for at hjælpe barnet ud af dette mønster og understøtte en mere motiverende tilgang?</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540567"/>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har/eller har haft en længere periode med svingende motivation for at skulle til træning. Fordi det er så svingende har du svært ved at sætte fingeren på, hvad det kan skyldes. Du fornemmer måske både, at der bliver givet udtryk for, at træningen er ensformig, at det ikke altid er sjovt og at dit barn ikke rigtig føler, at han/hun udvikler sig. Du fornemmer måske, at det stabile holdepunkt er det sociale fællesskab. Med din nye viden om SDT, tænker du så, at der er nogle grundlæggende behov, der ikke bliver opfyldt? Hvis ja, hvad vil du gøre herfra?</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534027"/>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er glad for at gå i en Talentklasse og får gavn af det sociale fællesskab med andre sportsudøvere. Det er du naturligvis glad for. Du havde nok også en idé om, at når dit barn kom i en Talentklasse, så ville dit barns sportslige niveau også blive forbedret.  Måske går du med/eller har haft en frustration over, at dit barn ikke virker mere ambitiøs i hverdagen – han/hun er jo kommet i en Talentklasse af en årsag. Hvordan vil du tackle din evt. frustration og en evt. samtale med dit barn?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3</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2986880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317441" y="2849520"/>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87187" y="1354504"/>
            <a:ext cx="2623803" cy="3936688"/>
          </a:xfrm>
          <a:prstGeom prst="rect">
            <a:avLst/>
          </a:prstGeom>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829293" y="1917289"/>
            <a:ext cx="6096000" cy="2677656"/>
          </a:xfrm>
          <a:prstGeom prst="rect">
            <a:avLst/>
          </a:prstGeom>
        </p:spPr>
        <p:txBody>
          <a:bodyPr>
            <a:spAutoFit/>
          </a:bodyPr>
          <a:lstStyle/>
          <a:p>
            <a:pPr>
              <a:lnSpc>
                <a:spcPct val="150000"/>
              </a:lnSpc>
            </a:pPr>
            <a:r>
              <a:rPr lang="da-DK" sz="1400" b="1" dirty="0">
                <a:latin typeface="Arial" panose="020B0604020202020204" pitchFamily="34" charset="0"/>
                <a:cs typeface="Arial" panose="020B0604020202020204" pitchFamily="34" charset="0"/>
              </a:rPr>
              <a:t>Tema 4</a:t>
            </a:r>
            <a:r>
              <a:rPr lang="da-DK" sz="1400" b="1" dirty="0" smtClean="0">
                <a:latin typeface="Arial" panose="020B0604020202020204" pitchFamily="34" charset="0"/>
                <a:cs typeface="Arial" panose="020B0604020202020204" pitchFamily="34" charset="0"/>
              </a:rPr>
              <a:t>: Motivation</a:t>
            </a:r>
            <a:endParaRPr lang="da-DK" sz="14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Siden sidst</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Spørgekort</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Kort oplæg</a:t>
            </a: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Cases</a:t>
            </a:r>
            <a:endParaRPr lang="da-DK" sz="1400" dirty="0">
              <a:latin typeface="Arial" panose="020B0604020202020204" pitchFamily="34" charset="0"/>
              <a:cs typeface="Arial" panose="020B0604020202020204" pitchFamily="34" charset="0"/>
            </a:endParaRPr>
          </a:p>
          <a:p>
            <a:pPr>
              <a:lnSpc>
                <a:spcPct val="150000"/>
              </a:lnSpc>
            </a:pPr>
            <a:r>
              <a:rPr lang="da-DK" sz="1400" dirty="0" err="1" smtClean="0">
                <a:latin typeface="Arial" panose="020B0604020202020204" pitchFamily="34" charset="0"/>
                <a:cs typeface="Arial" panose="020B0604020202020204" pitchFamily="34" charset="0"/>
              </a:rPr>
              <a:t>Take</a:t>
            </a:r>
            <a:r>
              <a:rPr lang="da-DK" sz="1400" dirty="0" smtClean="0">
                <a:latin typeface="Arial" panose="020B0604020202020204" pitchFamily="34" charset="0"/>
                <a:cs typeface="Arial" panose="020B0604020202020204" pitchFamily="34" charset="0"/>
              </a:rPr>
              <a:t> </a:t>
            </a:r>
            <a:r>
              <a:rPr lang="da-DK" sz="1400" dirty="0" err="1" smtClean="0">
                <a:latin typeface="Arial" panose="020B0604020202020204" pitchFamily="34" charset="0"/>
                <a:cs typeface="Arial" panose="020B0604020202020204" pitchFamily="34" charset="0"/>
              </a:rPr>
              <a:t>home</a:t>
            </a:r>
            <a:r>
              <a:rPr lang="da-DK" sz="1400" dirty="0" smtClean="0">
                <a:latin typeface="Arial" panose="020B0604020202020204" pitchFamily="34" charset="0"/>
                <a:cs typeface="Arial" panose="020B0604020202020204" pitchFamily="34" charset="0"/>
              </a:rPr>
              <a:t> &amp; tak for i dag</a:t>
            </a:r>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477" y="1917289"/>
            <a:ext cx="6096000" cy="4062984"/>
          </a:xfrm>
          <a:prstGeom prst="rect">
            <a:avLst/>
          </a:prstGeom>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86445" y="1505649"/>
            <a:ext cx="8958939" cy="923330"/>
          </a:xfrm>
          <a:prstGeom prst="rect">
            <a:avLst/>
          </a:prstGeom>
        </p:spPr>
        <p:txBody>
          <a:bodyPr wrap="square">
            <a:spAutoFit/>
          </a:bodyPr>
          <a:lstStyle/>
          <a:p>
            <a:pPr>
              <a:lnSpc>
                <a:spcPct val="150000"/>
              </a:lnSpc>
            </a:pPr>
            <a:r>
              <a:rPr lang="da-DK" dirty="0" smtClean="0">
                <a:latin typeface="Arial" panose="020B0604020202020204" pitchFamily="34" charset="0"/>
                <a:cs typeface="Arial" panose="020B0604020202020204" pitchFamily="34" charset="0"/>
              </a:rPr>
              <a:t>At du </a:t>
            </a:r>
            <a:r>
              <a:rPr lang="da-DK" dirty="0">
                <a:latin typeface="Arial" panose="020B0604020202020204" pitchFamily="34" charset="0"/>
                <a:cs typeface="Arial" panose="020B0604020202020204" pitchFamily="34" charset="0"/>
              </a:rPr>
              <a:t>får et indblik i motivation og hvad der kan bidrage til motivation.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skal bruge dette tema til en forforståelse og refleksion ind i, hvordan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kan </a:t>
            </a:r>
            <a:r>
              <a:rPr lang="da-DK" dirty="0" smtClean="0">
                <a:latin typeface="Arial" panose="020B0604020202020204" pitchFamily="34" charset="0"/>
                <a:cs typeface="Arial" panose="020B0604020202020204" pitchFamily="34" charset="0"/>
              </a:rPr>
              <a:t>understøtte dit barn. </a:t>
            </a:r>
            <a:endParaRPr lang="da-DK"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44652" y="2551828"/>
            <a:ext cx="2449308" cy="3674880"/>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00867" y="1348069"/>
            <a:ext cx="2926832" cy="4391346"/>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Motivation</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2" name="Billede 1"/>
          <p:cNvPicPr>
            <a:picLocks noChangeAspect="1"/>
          </p:cNvPicPr>
          <p:nvPr/>
        </p:nvPicPr>
        <p:blipFill>
          <a:blip r:embed="rId4"/>
          <a:stretch>
            <a:fillRect/>
          </a:stretch>
        </p:blipFill>
        <p:spPr>
          <a:xfrm>
            <a:off x="7631132" y="4509772"/>
            <a:ext cx="3619500" cy="1362075"/>
          </a:xfrm>
          <a:prstGeom prst="rect">
            <a:avLst/>
          </a:prstGeom>
        </p:spPr>
      </p:pic>
      <p:sp>
        <p:nvSpPr>
          <p:cNvPr id="13" name="Rektangel 12"/>
          <p:cNvSpPr/>
          <p:nvPr/>
        </p:nvSpPr>
        <p:spPr>
          <a:xfrm>
            <a:off x="840426" y="4244141"/>
            <a:ext cx="6096000" cy="1893339"/>
          </a:xfrm>
          <a:prstGeom prst="rect">
            <a:avLst/>
          </a:prstGeom>
        </p:spPr>
        <p:txBody>
          <a:bodyPr>
            <a:spAutoFit/>
          </a:bodyPr>
          <a:lstStyle/>
          <a:p>
            <a:pPr>
              <a:lnSpc>
                <a:spcPct val="150000"/>
              </a:lnSpc>
              <a:spcAft>
                <a:spcPts val="800"/>
              </a:spcAft>
            </a:pPr>
            <a:r>
              <a:rPr lang="da-DK" sz="1600" b="1" dirty="0" smtClean="0">
                <a:latin typeface="Arial" panose="020B0604020202020204" pitchFamily="34" charset="0"/>
                <a:ea typeface="Times New Roman" panose="02020603050405020304" pitchFamily="18" charset="0"/>
                <a:cs typeface="Arial" panose="020B0604020202020204" pitchFamily="34" charset="0"/>
              </a:rPr>
              <a:t>Retning: </a:t>
            </a:r>
            <a:r>
              <a:rPr lang="da-DK" sz="1600" dirty="0" smtClean="0">
                <a:latin typeface="Arial" panose="020B0604020202020204" pitchFamily="34" charset="0"/>
                <a:ea typeface="Times New Roman" panose="02020603050405020304" pitchFamily="18" charset="0"/>
                <a:cs typeface="Arial" panose="020B0604020202020204" pitchFamily="34" charset="0"/>
              </a:rPr>
              <a:t>Hvor peger din lommelygte hen? Hvad driver dig?</a:t>
            </a:r>
            <a:br>
              <a:rPr lang="da-DK" sz="1600" dirty="0" smtClean="0">
                <a:latin typeface="Arial" panose="020B0604020202020204" pitchFamily="34" charset="0"/>
                <a:ea typeface="Times New Roman" panose="02020603050405020304" pitchFamily="18" charset="0"/>
                <a:cs typeface="Arial" panose="020B0604020202020204" pitchFamily="34" charset="0"/>
              </a:rPr>
            </a:br>
            <a:r>
              <a:rPr lang="da-DK" sz="1600" b="1" dirty="0" smtClean="0">
                <a:latin typeface="Arial" panose="020B0604020202020204" pitchFamily="34" charset="0"/>
                <a:ea typeface="Times New Roman" panose="02020603050405020304" pitchFamily="18" charset="0"/>
                <a:cs typeface="Arial" panose="020B0604020202020204" pitchFamily="34" charset="0"/>
              </a:rPr>
              <a:t>Intensitet: </a:t>
            </a:r>
            <a:r>
              <a:rPr lang="da-DK" sz="1600" dirty="0" smtClean="0">
                <a:latin typeface="Arial" panose="020B0604020202020204" pitchFamily="34" charset="0"/>
                <a:ea typeface="Times New Roman" panose="02020603050405020304" pitchFamily="18" charset="0"/>
                <a:cs typeface="Arial" panose="020B0604020202020204" pitchFamily="34" charset="0"/>
              </a:rPr>
              <a:t>Hvor stor lyssøjle er der på din lommelygte? Hvor tit “blafrer” den eller lyser svagt?</a:t>
            </a:r>
            <a:br>
              <a:rPr lang="da-DK" sz="1600" dirty="0" smtClean="0">
                <a:latin typeface="Arial" panose="020B0604020202020204" pitchFamily="34" charset="0"/>
                <a:ea typeface="Times New Roman" panose="02020603050405020304" pitchFamily="18" charset="0"/>
                <a:cs typeface="Arial" panose="020B0604020202020204" pitchFamily="34" charset="0"/>
              </a:rPr>
            </a:br>
            <a:r>
              <a:rPr lang="da-DK" sz="1600" b="1" dirty="0" smtClean="0">
                <a:latin typeface="Arial" panose="020B0604020202020204" pitchFamily="34" charset="0"/>
                <a:ea typeface="Times New Roman" panose="02020603050405020304" pitchFamily="18" charset="0"/>
                <a:cs typeface="Arial" panose="020B0604020202020204" pitchFamily="34" charset="0"/>
              </a:rPr>
              <a:t>Vedligeholdelse af motivation: </a:t>
            </a:r>
            <a:r>
              <a:rPr lang="da-DK" sz="1600" dirty="0" smtClean="0">
                <a:latin typeface="Arial" panose="020B0604020202020204" pitchFamily="34" charset="0"/>
                <a:ea typeface="Times New Roman" panose="02020603050405020304" pitchFamily="18" charset="0"/>
                <a:cs typeface="Arial" panose="020B0604020202020204" pitchFamily="34" charset="0"/>
              </a:rPr>
              <a:t>Hvilke knapper har du på din lommelygte til at skabe klar retning og høj intensitet?</a:t>
            </a:r>
            <a:endParaRPr lang="da-DK"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ektangel 13"/>
          <p:cNvSpPr/>
          <p:nvPr/>
        </p:nvSpPr>
        <p:spPr>
          <a:xfrm>
            <a:off x="840426" y="1411714"/>
            <a:ext cx="10742507" cy="1938992"/>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Motivation har en stor indflydelse på børn og unges evne til at lære og udvikle sig, samt i hvor høj grad de trives. </a:t>
            </a:r>
            <a:endParaRPr lang="da-DK" sz="1600" dirty="0">
              <a:latin typeface="Arial" panose="020B0604020202020204" pitchFamily="34" charset="0"/>
              <a:cs typeface="Arial" panose="020B0604020202020204" pitchFamily="34" charset="0"/>
            </a:endParaRPr>
          </a:p>
          <a:p>
            <a:pPr>
              <a:lnSpc>
                <a:spcPct val="150000"/>
              </a:lnSpc>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Motivation handler </a:t>
            </a:r>
            <a:r>
              <a:rPr lang="da-DK" sz="1600" dirty="0">
                <a:latin typeface="Arial" panose="020B0604020202020204" pitchFamily="34" charset="0"/>
                <a:ea typeface="Times New Roman" panose="02020603050405020304" pitchFamily="18" charset="0"/>
                <a:cs typeface="Arial" panose="020B0604020202020204" pitchFamily="34" charset="0"/>
              </a:rPr>
              <a:t>om den intensitet og retning, barnet har i sin indsats i en given aktivitet/handling.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En </a:t>
            </a:r>
            <a:r>
              <a:rPr lang="da-DK" sz="1600" dirty="0">
                <a:latin typeface="Arial" panose="020B0604020202020204" pitchFamily="34" charset="0"/>
                <a:ea typeface="Times New Roman" panose="02020603050405020304" pitchFamily="18" charset="0"/>
                <a:cs typeface="Arial" panose="020B0604020202020204" pitchFamily="34" charset="0"/>
              </a:rPr>
              <a:t>lommelygte kan være en visuel måde at se motivation på. Der, hvor lommelygten lyser hen er barnets motiv, f.eks. ”at udvikle mig”, mens intensiteten af lyset peger på, hvor motiveret barnet er f.eks. meget/lidt. </a:t>
            </a:r>
            <a:endParaRPr lang="da-D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83436" y="614116"/>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Achivement</a:t>
            </a:r>
            <a:r>
              <a:rPr lang="da-DK" sz="4000" b="1" spc="300" dirty="0" smtClean="0">
                <a:solidFill>
                  <a:srgbClr val="E7334B"/>
                </a:solidFill>
                <a:latin typeface="Arial Black" panose="020B0604020202020204" pitchFamily="34" charset="0"/>
                <a:cs typeface="Arial Black" panose="020B0604020202020204" pitchFamily="34" charset="0"/>
              </a:rPr>
              <a:t> </a:t>
            </a:r>
            <a:r>
              <a:rPr lang="da-DK" sz="4000" b="1" spc="300" dirty="0" err="1" smtClean="0">
                <a:solidFill>
                  <a:srgbClr val="E7334B"/>
                </a:solidFill>
                <a:latin typeface="Arial Black" panose="020B0604020202020204" pitchFamily="34" charset="0"/>
                <a:cs typeface="Arial Black" panose="020B0604020202020204" pitchFamily="34" charset="0"/>
              </a:rPr>
              <a:t>Goal</a:t>
            </a:r>
            <a:r>
              <a:rPr lang="da-DK" sz="4000" b="1" spc="300" dirty="0" smtClean="0">
                <a:solidFill>
                  <a:srgbClr val="E7334B"/>
                </a:solidFill>
                <a:latin typeface="Arial Black" panose="020B0604020202020204" pitchFamily="34" charset="0"/>
                <a:cs typeface="Arial Black" panose="020B0604020202020204" pitchFamily="34" charset="0"/>
              </a:rPr>
              <a:t> </a:t>
            </a:r>
            <a:r>
              <a:rPr lang="da-DK" sz="4000" b="1" spc="300" dirty="0" err="1" smtClean="0">
                <a:solidFill>
                  <a:srgbClr val="E7334B"/>
                </a:solidFill>
                <a:latin typeface="Arial Black" panose="020B0604020202020204" pitchFamily="34" charset="0"/>
                <a:cs typeface="Arial Black" panose="020B0604020202020204" pitchFamily="34" charset="0"/>
              </a:rPr>
              <a:t>Theory</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5" name="Rektangel 4"/>
          <p:cNvSpPr/>
          <p:nvPr/>
        </p:nvSpPr>
        <p:spPr>
          <a:xfrm>
            <a:off x="8380020" y="2255229"/>
            <a:ext cx="3245922" cy="3416320"/>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Med afsæt i </a:t>
            </a:r>
            <a:r>
              <a:rPr lang="da-DK" sz="1600" dirty="0" err="1">
                <a:latin typeface="Arial" panose="020B0604020202020204" pitchFamily="34" charset="0"/>
                <a:ea typeface="Times New Roman" panose="02020603050405020304" pitchFamily="18" charset="0"/>
                <a:cs typeface="Arial" panose="020B0604020202020204" pitchFamily="34" charset="0"/>
              </a:rPr>
              <a:t>achivement</a:t>
            </a:r>
            <a:r>
              <a:rPr lang="da-DK" sz="1600" dirty="0">
                <a:latin typeface="Arial" panose="020B0604020202020204" pitchFamily="34" charset="0"/>
                <a:ea typeface="Times New Roman" panose="02020603050405020304" pitchFamily="18" charset="0"/>
                <a:cs typeface="Arial" panose="020B0604020202020204" pitchFamily="34" charset="0"/>
              </a:rPr>
              <a:t> </a:t>
            </a:r>
            <a:r>
              <a:rPr lang="da-DK" sz="1600" dirty="0" err="1">
                <a:latin typeface="Arial" panose="020B0604020202020204" pitchFamily="34" charset="0"/>
                <a:ea typeface="Times New Roman" panose="02020603050405020304" pitchFamily="18" charset="0"/>
                <a:cs typeface="Arial" panose="020B0604020202020204" pitchFamily="34" charset="0"/>
              </a:rPr>
              <a:t>goal</a:t>
            </a:r>
            <a:r>
              <a:rPr lang="da-DK" sz="1600" dirty="0">
                <a:latin typeface="Arial" panose="020B0604020202020204" pitchFamily="34" charset="0"/>
                <a:ea typeface="Times New Roman" panose="02020603050405020304" pitchFamily="18" charset="0"/>
                <a:cs typeface="Arial" panose="020B0604020202020204" pitchFamily="34" charset="0"/>
              </a:rPr>
              <a:t> </a:t>
            </a:r>
            <a:r>
              <a:rPr lang="da-DK" sz="1600" dirty="0" err="1">
                <a:latin typeface="Arial" panose="020B0604020202020204" pitchFamily="34" charset="0"/>
                <a:ea typeface="Times New Roman" panose="02020603050405020304" pitchFamily="18" charset="0"/>
                <a:cs typeface="Arial" panose="020B0604020202020204" pitchFamily="34" charset="0"/>
              </a:rPr>
              <a:t>theory</a:t>
            </a:r>
            <a:r>
              <a:rPr lang="da-DK" sz="1600" dirty="0">
                <a:latin typeface="Arial" panose="020B0604020202020204" pitchFamily="34" charset="0"/>
                <a:ea typeface="Times New Roman" panose="02020603050405020304" pitchFamily="18" charset="0"/>
                <a:cs typeface="Arial" panose="020B0604020202020204" pitchFamily="34" charset="0"/>
              </a:rPr>
              <a:t> (AGT) kan lommelygten lyse mod fire orienteringer.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Den </a:t>
            </a:r>
            <a:r>
              <a:rPr lang="da-DK" sz="1600" dirty="0">
                <a:latin typeface="Arial" panose="020B0604020202020204" pitchFamily="34" charset="0"/>
                <a:ea typeface="Times New Roman" panose="02020603050405020304" pitchFamily="18" charset="0"/>
                <a:cs typeface="Arial" panose="020B0604020202020204" pitchFamily="34" charset="0"/>
              </a:rPr>
              <a:t>ene orientering udelukker ikke den anden, og barnets orientering kan både være konstant over tid og kan ændres på et splitsekund f.eks. under en konkurrence.</a:t>
            </a:r>
            <a:endParaRPr lang="da-DK" sz="1600"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436" y="1322002"/>
            <a:ext cx="7171609" cy="4955359"/>
          </a:xfrm>
          <a:prstGeom prst="rect">
            <a:avLst/>
          </a:prstGeom>
        </p:spPr>
      </p:pic>
    </p:spTree>
    <p:extLst>
      <p:ext uri="{BB962C8B-B14F-4D97-AF65-F5344CB8AC3E}">
        <p14:creationId xmlns:p14="http://schemas.microsoft.com/office/powerpoint/2010/main" val="223536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724394" y="1322002"/>
            <a:ext cx="10901547" cy="4767139"/>
          </a:xfrm>
          <a:prstGeom prst="rect">
            <a:avLst/>
          </a:prstGeom>
        </p:spPr>
        <p:txBody>
          <a:bodyPr wrap="square">
            <a:spAutoFit/>
          </a:bodyPr>
          <a:lstStyle/>
          <a:p>
            <a:pPr>
              <a:lnSpc>
                <a:spcPct val="150000"/>
              </a:lnSpc>
            </a:pPr>
            <a:r>
              <a:rPr lang="da-DK" sz="1200" b="1" dirty="0" smtClean="0">
                <a:latin typeface="Arial" panose="020B0604020202020204" pitchFamily="34" charset="0"/>
                <a:ea typeface="Times New Roman" panose="02020603050405020304" pitchFamily="18" charset="0"/>
                <a:cs typeface="Arial" panose="020B0604020202020204" pitchFamily="34" charset="0"/>
              </a:rPr>
              <a:t>Ny indlæring: </a:t>
            </a:r>
          </a:p>
          <a:p>
            <a:pPr>
              <a:lnSpc>
                <a:spcPct val="150000"/>
              </a:lnSpc>
            </a:pPr>
            <a:r>
              <a:rPr lang="da-DK" sz="1200" dirty="0" smtClean="0">
                <a:latin typeface="Arial" panose="020B0604020202020204" pitchFamily="34" charset="0"/>
                <a:ea typeface="Times New Roman" panose="02020603050405020304" pitchFamily="18" charset="0"/>
                <a:cs typeface="Arial" panose="020B0604020202020204" pitchFamily="34" charset="0"/>
              </a:rPr>
              <a:t>Præstationsorientering er mindre hensigtsmæssig.</a:t>
            </a:r>
          </a:p>
          <a:p>
            <a:pPr>
              <a:lnSpc>
                <a:spcPct val="150000"/>
              </a:lnSpc>
            </a:pPr>
            <a:r>
              <a:rPr lang="da-DK" sz="1200" dirty="0">
                <a:latin typeface="Arial" panose="020B0604020202020204" pitchFamily="34" charset="0"/>
                <a:ea typeface="Times New Roman" panose="02020603050405020304" pitchFamily="18" charset="0"/>
                <a:cs typeface="Arial" panose="020B0604020202020204" pitchFamily="34" charset="0"/>
              </a:rPr>
              <a:t>U</a:t>
            </a:r>
            <a:r>
              <a:rPr lang="da-DK" sz="1200" dirty="0" smtClean="0">
                <a:latin typeface="Arial" panose="020B0604020202020204" pitchFamily="34" charset="0"/>
                <a:ea typeface="Times New Roman" panose="02020603050405020304" pitchFamily="18" charset="0"/>
                <a:cs typeface="Arial" panose="020B0604020202020204" pitchFamily="34" charset="0"/>
              </a:rPr>
              <a:t>ddannelsesforskning viser dog, </a:t>
            </a:r>
            <a:r>
              <a:rPr lang="da-DK" sz="1200" dirty="0">
                <a:latin typeface="Arial" panose="020B0604020202020204" pitchFamily="34" charset="0"/>
                <a:ea typeface="Times New Roman" panose="02020603050405020304" pitchFamily="18" charset="0"/>
                <a:cs typeface="Arial" panose="020B0604020202020204" pitchFamily="34" charset="0"/>
              </a:rPr>
              <a:t>at konstruktiv præstationsorientering </a:t>
            </a:r>
            <a:r>
              <a:rPr lang="da-DK" sz="1200" dirty="0" smtClean="0">
                <a:latin typeface="Arial" panose="020B0604020202020204" pitchFamily="34" charset="0"/>
                <a:ea typeface="Times New Roman" panose="02020603050405020304" pitchFamily="18" charset="0"/>
                <a:cs typeface="Arial" panose="020B0604020202020204" pitchFamily="34" charset="0"/>
              </a:rPr>
              <a:t>kan:</a:t>
            </a: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Gøre barnet mere </a:t>
            </a:r>
            <a:r>
              <a:rPr lang="da-DK" sz="1200" dirty="0">
                <a:latin typeface="Arial" panose="020B0604020202020204" pitchFamily="34" charset="0"/>
                <a:ea typeface="Times New Roman" panose="02020603050405020304" pitchFamily="18" charset="0"/>
                <a:cs typeface="Arial" panose="020B0604020202020204" pitchFamily="34" charset="0"/>
              </a:rPr>
              <a:t>engageret i fagligt </a:t>
            </a:r>
            <a:r>
              <a:rPr lang="da-DK" sz="1200" dirty="0" smtClean="0">
                <a:latin typeface="Arial" panose="020B0604020202020204" pitchFamily="34" charset="0"/>
                <a:ea typeface="Times New Roman" panose="02020603050405020304" pitchFamily="18" charset="0"/>
                <a:cs typeface="Arial" panose="020B0604020202020204" pitchFamily="34" charset="0"/>
              </a:rPr>
              <a:t>arbejde.</a:t>
            </a: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Barnet præsterer </a:t>
            </a:r>
            <a:r>
              <a:rPr lang="da-DK" sz="1200" dirty="0">
                <a:latin typeface="Arial" panose="020B0604020202020204" pitchFamily="34" charset="0"/>
                <a:ea typeface="Times New Roman" panose="02020603050405020304" pitchFamily="18" charset="0"/>
                <a:cs typeface="Arial" panose="020B0604020202020204" pitchFamily="34" charset="0"/>
              </a:rPr>
              <a:t>bedre end </a:t>
            </a:r>
            <a:r>
              <a:rPr lang="da-DK" sz="1200" dirty="0" smtClean="0">
                <a:latin typeface="Arial" panose="020B0604020202020204" pitchFamily="34" charset="0"/>
                <a:ea typeface="Times New Roman" panose="02020603050405020304" pitchFamily="18" charset="0"/>
                <a:cs typeface="Arial" panose="020B0604020202020204" pitchFamily="34" charset="0"/>
              </a:rPr>
              <a:t>børn </a:t>
            </a:r>
            <a:r>
              <a:rPr lang="da-DK" sz="1200" dirty="0">
                <a:latin typeface="Arial" panose="020B0604020202020204" pitchFamily="34" charset="0"/>
                <a:ea typeface="Times New Roman" panose="02020603050405020304" pitchFamily="18" charset="0"/>
                <a:cs typeface="Arial" panose="020B0604020202020204" pitchFamily="34" charset="0"/>
              </a:rPr>
              <a:t>med destruktiv præstationsorientering.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200" dirty="0">
                <a:latin typeface="Arial" panose="020B0604020202020204" pitchFamily="34" charset="0"/>
                <a:ea typeface="Times New Roman" panose="02020603050405020304" pitchFamily="18" charset="0"/>
                <a:cs typeface="Arial" panose="020B0604020202020204" pitchFamily="34" charset="0"/>
              </a:rPr>
              <a:t/>
            </a:r>
            <a:br>
              <a:rPr lang="da-DK" sz="1200" dirty="0">
                <a:latin typeface="Arial" panose="020B0604020202020204" pitchFamily="34" charset="0"/>
                <a:ea typeface="Times New Roman" panose="02020603050405020304" pitchFamily="18" charset="0"/>
                <a:cs typeface="Arial" panose="020B0604020202020204" pitchFamily="34" charset="0"/>
              </a:rPr>
            </a:br>
            <a:r>
              <a:rPr lang="da-DK" sz="1200" dirty="0">
                <a:latin typeface="Arial" panose="020B0604020202020204" pitchFamily="34" charset="0"/>
                <a:ea typeface="Times New Roman" panose="02020603050405020304" pitchFamily="18" charset="0"/>
                <a:cs typeface="Arial" panose="020B0604020202020204" pitchFamily="34" charset="0"/>
              </a:rPr>
              <a:t>Undersøgelser inden for </a:t>
            </a:r>
            <a:r>
              <a:rPr lang="da-DK" sz="1200" dirty="0" smtClean="0">
                <a:latin typeface="Arial" panose="020B0604020202020204" pitchFamily="34" charset="0"/>
                <a:ea typeface="Times New Roman" panose="02020603050405020304" pitchFamily="18" charset="0"/>
                <a:cs typeface="Arial" panose="020B0604020202020204" pitchFamily="34" charset="0"/>
              </a:rPr>
              <a:t>sport:</a:t>
            </a:r>
          </a:p>
          <a:p>
            <a:pPr>
              <a:lnSpc>
                <a:spcPct val="150000"/>
              </a:lnSpc>
            </a:pPr>
            <a:r>
              <a:rPr lang="da-DK" sz="1200" dirty="0">
                <a:latin typeface="Arial" panose="020B0604020202020204" pitchFamily="34" charset="0"/>
                <a:ea typeface="Times New Roman" panose="02020603050405020304" pitchFamily="18" charset="0"/>
                <a:cs typeface="Arial" panose="020B0604020202020204" pitchFamily="34" charset="0"/>
              </a:rPr>
              <a:t>E</a:t>
            </a:r>
            <a:r>
              <a:rPr lang="da-DK" sz="1200" dirty="0" smtClean="0">
                <a:latin typeface="Arial" panose="020B0604020202020204" pitchFamily="34" charset="0"/>
                <a:ea typeface="Times New Roman" panose="02020603050405020304" pitchFamily="18" charset="0"/>
                <a:cs typeface="Arial" panose="020B0604020202020204" pitchFamily="34" charset="0"/>
              </a:rPr>
              <a:t>liteatleter er oftest kendetegnet </a:t>
            </a:r>
            <a:r>
              <a:rPr lang="da-DK" sz="1200" dirty="0">
                <a:latin typeface="Arial" panose="020B0604020202020204" pitchFamily="34" charset="0"/>
                <a:ea typeface="Times New Roman" panose="02020603050405020304" pitchFamily="18" charset="0"/>
                <a:cs typeface="Arial" panose="020B0604020202020204" pitchFamily="34" charset="0"/>
              </a:rPr>
              <a:t>ved at være både konstruktiv præstationsorienteret og </a:t>
            </a:r>
            <a:r>
              <a:rPr lang="da-DK" sz="1200" dirty="0" err="1">
                <a:latin typeface="Arial" panose="020B0604020202020204" pitchFamily="34" charset="0"/>
                <a:ea typeface="Times New Roman" panose="02020603050405020304" pitchFamily="18" charset="0"/>
                <a:cs typeface="Arial" panose="020B0604020202020204" pitchFamily="34" charset="0"/>
              </a:rPr>
              <a:t>mestringsorienteret</a:t>
            </a:r>
            <a:r>
              <a:rPr lang="da-DK" sz="1200" dirty="0">
                <a:latin typeface="Arial" panose="020B0604020202020204" pitchFamily="34" charset="0"/>
                <a:ea typeface="Times New Roman" panose="02020603050405020304" pitchFamily="18" charset="0"/>
                <a:cs typeface="Arial" panose="020B0604020202020204" pitchFamily="34" charset="0"/>
              </a:rPr>
              <a:t>.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200" dirty="0">
                <a:latin typeface="Arial" panose="020B0604020202020204" pitchFamily="34" charset="0"/>
                <a:ea typeface="Times New Roman" panose="02020603050405020304" pitchFamily="18" charset="0"/>
                <a:cs typeface="Arial" panose="020B0604020202020204" pitchFamily="34" charset="0"/>
              </a:rPr>
              <a:t/>
            </a:r>
            <a:br>
              <a:rPr lang="da-DK" sz="1200" dirty="0">
                <a:latin typeface="Arial" panose="020B0604020202020204" pitchFamily="34" charset="0"/>
                <a:ea typeface="Times New Roman" panose="02020603050405020304" pitchFamily="18" charset="0"/>
                <a:cs typeface="Arial" panose="020B0604020202020204" pitchFamily="34" charset="0"/>
              </a:rPr>
            </a:br>
            <a:r>
              <a:rPr lang="da-DK" sz="1200" dirty="0">
                <a:latin typeface="Arial" panose="020B0604020202020204" pitchFamily="34" charset="0"/>
                <a:ea typeface="Times New Roman" panose="02020603050405020304" pitchFamily="18" charset="0"/>
                <a:cs typeface="Arial" panose="020B0604020202020204" pitchFamily="34" charset="0"/>
              </a:rPr>
              <a:t>D</a:t>
            </a:r>
            <a:r>
              <a:rPr lang="da-DK" sz="1200" dirty="0" smtClean="0">
                <a:latin typeface="Arial" panose="020B0604020202020204" pitchFamily="34" charset="0"/>
                <a:ea typeface="Times New Roman" panose="02020603050405020304" pitchFamily="18" charset="0"/>
                <a:cs typeface="Arial" panose="020B0604020202020204" pitchFamily="34" charset="0"/>
              </a:rPr>
              <a:t>og </a:t>
            </a:r>
            <a:r>
              <a:rPr lang="da-DK" sz="1200" dirty="0">
                <a:latin typeface="Arial" panose="020B0604020202020204" pitchFamily="34" charset="0"/>
                <a:ea typeface="Times New Roman" panose="02020603050405020304" pitchFamily="18" charset="0"/>
                <a:cs typeface="Arial" panose="020B0604020202020204" pitchFamily="34" charset="0"/>
              </a:rPr>
              <a:t>ingen tvivl om, at </a:t>
            </a:r>
            <a:r>
              <a:rPr lang="da-DK" sz="1200" dirty="0" err="1">
                <a:latin typeface="Arial" panose="020B0604020202020204" pitchFamily="34" charset="0"/>
                <a:ea typeface="Times New Roman" panose="02020603050405020304" pitchFamily="18" charset="0"/>
                <a:cs typeface="Arial" panose="020B0604020202020204" pitchFamily="34" charset="0"/>
              </a:rPr>
              <a:t>mestringsorientering</a:t>
            </a:r>
            <a:r>
              <a:rPr lang="da-DK" sz="1200" dirty="0">
                <a:latin typeface="Arial" panose="020B0604020202020204" pitchFamily="34" charset="0"/>
                <a:ea typeface="Times New Roman" panose="02020603050405020304" pitchFamily="18" charset="0"/>
                <a:cs typeface="Arial" panose="020B0604020202020204" pitchFamily="34" charset="0"/>
              </a:rPr>
              <a:t> er den, der skal fremmes mest muligt, for aldersgruppen i folkeskolen.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200" dirty="0" smtClean="0">
                <a:latin typeface="Arial" panose="020B0604020202020204" pitchFamily="34" charset="0"/>
                <a:ea typeface="Times New Roman" panose="02020603050405020304" pitchFamily="18" charset="0"/>
                <a:cs typeface="Arial" panose="020B0604020202020204" pitchFamily="34" charset="0"/>
              </a:rPr>
              <a:t>Resultater viser, at </a:t>
            </a:r>
            <a:r>
              <a:rPr lang="da-DK" sz="1200" dirty="0">
                <a:latin typeface="Arial" panose="020B0604020202020204" pitchFamily="34" charset="0"/>
                <a:ea typeface="Times New Roman" panose="02020603050405020304" pitchFamily="18" charset="0"/>
                <a:cs typeface="Arial" panose="020B0604020202020204" pitchFamily="34" charset="0"/>
              </a:rPr>
              <a:t>børn med </a:t>
            </a:r>
            <a:r>
              <a:rPr lang="da-DK" sz="1200" dirty="0" err="1" smtClean="0">
                <a:latin typeface="Arial" panose="020B0604020202020204" pitchFamily="34" charset="0"/>
                <a:ea typeface="Times New Roman" panose="02020603050405020304" pitchFamily="18" charset="0"/>
                <a:cs typeface="Arial" panose="020B0604020202020204" pitchFamily="34" charset="0"/>
              </a:rPr>
              <a:t>mestringsorientering</a:t>
            </a:r>
            <a:r>
              <a:rPr lang="da-DK" sz="1200"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Trives bedre.</a:t>
            </a: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Præsterer </a:t>
            </a:r>
            <a:r>
              <a:rPr lang="da-DK" sz="1200" dirty="0">
                <a:latin typeface="Arial" panose="020B0604020202020204" pitchFamily="34" charset="0"/>
                <a:ea typeface="Times New Roman" panose="02020603050405020304" pitchFamily="18" charset="0"/>
                <a:cs typeface="Arial" panose="020B0604020202020204" pitchFamily="34" charset="0"/>
              </a:rPr>
              <a:t>bedre</a:t>
            </a:r>
            <a:r>
              <a:rPr lang="da-DK" sz="1200" dirty="0" smtClean="0">
                <a:latin typeface="Arial" panose="020B0604020202020204" pitchFamily="34" charset="0"/>
                <a:ea typeface="Times New Roman" panose="02020603050405020304" pitchFamily="18" charset="0"/>
                <a:cs typeface="Arial" panose="020B0604020202020204" pitchFamily="34" charset="0"/>
              </a:rPr>
              <a:t>. </a:t>
            </a:r>
            <a:endParaRPr lang="da-DK"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200" dirty="0" smtClean="0">
                <a:latin typeface="Arial" panose="020B0604020202020204" pitchFamily="34" charset="0"/>
                <a:cs typeface="Arial" panose="020B0604020202020204" pitchFamily="34" charset="0"/>
              </a:rPr>
              <a:t>Større </a:t>
            </a:r>
            <a:r>
              <a:rPr lang="da-DK" sz="1200" dirty="0">
                <a:latin typeface="Arial" panose="020B0604020202020204" pitchFamily="34" charset="0"/>
                <a:cs typeface="Arial" panose="020B0604020202020204" pitchFamily="34" charset="0"/>
              </a:rPr>
              <a:t>tro på egne </a:t>
            </a:r>
            <a:r>
              <a:rPr lang="da-DK" sz="1200" dirty="0" smtClean="0">
                <a:latin typeface="Arial" panose="020B0604020202020204" pitchFamily="34" charset="0"/>
                <a:cs typeface="Arial" panose="020B0604020202020204" pitchFamily="34" charset="0"/>
              </a:rPr>
              <a:t>evner.</a:t>
            </a:r>
          </a:p>
          <a:p>
            <a:pPr marL="28575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S</a:t>
            </a:r>
            <a:r>
              <a:rPr lang="da-DK" sz="1200" dirty="0" smtClean="0">
                <a:latin typeface="Arial" panose="020B0604020202020204" pitchFamily="34" charset="0"/>
                <a:cs typeface="Arial" panose="020B0604020202020204" pitchFamily="34" charset="0"/>
              </a:rPr>
              <a:t>tørre </a:t>
            </a:r>
            <a:r>
              <a:rPr lang="da-DK" sz="1200" dirty="0">
                <a:latin typeface="Arial" panose="020B0604020202020204" pitchFamily="34" charset="0"/>
                <a:cs typeface="Arial" panose="020B0604020202020204" pitchFamily="34" charset="0"/>
              </a:rPr>
              <a:t>interesse i fagligt </a:t>
            </a:r>
            <a:r>
              <a:rPr lang="da-DK" sz="1200" dirty="0" smtClean="0">
                <a:latin typeface="Arial" panose="020B0604020202020204" pitchFamily="34" charset="0"/>
                <a:cs typeface="Arial" panose="020B0604020202020204" pitchFamily="34" charset="0"/>
              </a:rPr>
              <a:t>arbejde.</a:t>
            </a:r>
          </a:p>
          <a:p>
            <a:pPr marL="285750" indent="-285750">
              <a:lnSpc>
                <a:spcPct val="150000"/>
              </a:lnSpc>
              <a:buFont typeface="Arial" panose="020B0604020202020204" pitchFamily="34" charset="0"/>
              <a:buChar char="•"/>
            </a:pPr>
            <a:r>
              <a:rPr lang="da-DK" sz="1200" dirty="0" smtClean="0">
                <a:latin typeface="Arial" panose="020B0604020202020204" pitchFamily="34" charset="0"/>
                <a:cs typeface="Arial" panose="020B0604020202020204" pitchFamily="34" charset="0"/>
              </a:rPr>
              <a:t>Større interesse i </a:t>
            </a:r>
            <a:r>
              <a:rPr lang="da-DK" sz="1200" dirty="0">
                <a:latin typeface="Arial" panose="020B0604020202020204" pitchFamily="34" charset="0"/>
                <a:cs typeface="Arial" panose="020B0604020202020204" pitchFamily="34" charset="0"/>
              </a:rPr>
              <a:t>teknisk </a:t>
            </a:r>
            <a:r>
              <a:rPr lang="da-DK" sz="1200" dirty="0" smtClean="0">
                <a:latin typeface="Arial" panose="020B0604020202020204" pitchFamily="34" charset="0"/>
                <a:cs typeface="Arial" panose="020B0604020202020204" pitchFamily="34" charset="0"/>
              </a:rPr>
              <a:t>arbejde.</a:t>
            </a:r>
          </a:p>
          <a:p>
            <a:pPr marL="28575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A</a:t>
            </a:r>
            <a:r>
              <a:rPr lang="da-DK" sz="1200" dirty="0" smtClean="0">
                <a:latin typeface="Arial" panose="020B0604020202020204" pitchFamily="34" charset="0"/>
                <a:cs typeface="Arial" panose="020B0604020202020204" pitchFamily="34" charset="0"/>
              </a:rPr>
              <a:t>nvender </a:t>
            </a:r>
            <a:r>
              <a:rPr lang="da-DK" sz="1200" dirty="0">
                <a:latin typeface="Arial" panose="020B0604020202020204" pitchFamily="34" charset="0"/>
                <a:cs typeface="Arial" panose="020B0604020202020204" pitchFamily="34" charset="0"/>
              </a:rPr>
              <a:t>mere avancerede læringsstrategier. </a:t>
            </a:r>
          </a:p>
        </p:txBody>
      </p:sp>
      <p:sp>
        <p:nvSpPr>
          <p:cNvPr id="7" name="TextBox 5">
            <a:extLst>
              <a:ext uri="{FF2B5EF4-FFF2-40B4-BE49-F238E27FC236}">
                <a16:creationId xmlns:a16="http://schemas.microsoft.com/office/drawing/2014/main" id="{5A108E51-E2A6-2545-9855-E05743C93237}"/>
              </a:ext>
            </a:extLst>
          </p:cNvPr>
          <p:cNvSpPr txBox="1"/>
          <p:nvPr/>
        </p:nvSpPr>
        <p:spPr>
          <a:xfrm>
            <a:off x="883436" y="614116"/>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Achivement</a:t>
            </a:r>
            <a:r>
              <a:rPr lang="da-DK" sz="4000" b="1" spc="300" dirty="0" smtClean="0">
                <a:solidFill>
                  <a:srgbClr val="E7334B"/>
                </a:solidFill>
                <a:latin typeface="Arial Black" panose="020B0604020202020204" pitchFamily="34" charset="0"/>
                <a:cs typeface="Arial Black" panose="020B0604020202020204" pitchFamily="34" charset="0"/>
              </a:rPr>
              <a:t> </a:t>
            </a:r>
            <a:r>
              <a:rPr lang="da-DK" sz="4000" b="1" spc="300" dirty="0" err="1" smtClean="0">
                <a:solidFill>
                  <a:srgbClr val="E7334B"/>
                </a:solidFill>
                <a:latin typeface="Arial Black" panose="020B0604020202020204" pitchFamily="34" charset="0"/>
                <a:cs typeface="Arial Black" panose="020B0604020202020204" pitchFamily="34" charset="0"/>
              </a:rPr>
              <a:t>Goal</a:t>
            </a:r>
            <a:r>
              <a:rPr lang="da-DK" sz="4000" b="1" spc="300" dirty="0" smtClean="0">
                <a:solidFill>
                  <a:srgbClr val="E7334B"/>
                </a:solidFill>
                <a:latin typeface="Arial Black" panose="020B0604020202020204" pitchFamily="34" charset="0"/>
                <a:cs typeface="Arial Black" panose="020B0604020202020204" pitchFamily="34" charset="0"/>
              </a:rPr>
              <a:t> </a:t>
            </a:r>
            <a:r>
              <a:rPr lang="da-DK" sz="4000" b="1" spc="300" dirty="0" err="1" smtClean="0">
                <a:solidFill>
                  <a:srgbClr val="E7334B"/>
                </a:solidFill>
                <a:latin typeface="Arial Black" panose="020B0604020202020204" pitchFamily="34" charset="0"/>
                <a:cs typeface="Arial Black" panose="020B0604020202020204" pitchFamily="34" charset="0"/>
              </a:rPr>
              <a:t>Theory</a:t>
            </a:r>
            <a:endParaRPr lang="da-DK" sz="4000" b="1" spc="300" dirty="0">
              <a:solidFill>
                <a:srgbClr val="E7334B"/>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4261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5A108E51-E2A6-2545-9855-E05743C93237}"/>
              </a:ext>
            </a:extLst>
          </p:cNvPr>
          <p:cNvSpPr txBox="1"/>
          <p:nvPr/>
        </p:nvSpPr>
        <p:spPr>
          <a:xfrm>
            <a:off x="883436" y="614116"/>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Achivement</a:t>
            </a:r>
            <a:r>
              <a:rPr lang="da-DK" sz="4000" b="1" spc="300" dirty="0" smtClean="0">
                <a:solidFill>
                  <a:srgbClr val="E7334B"/>
                </a:solidFill>
                <a:latin typeface="Arial Black" panose="020B0604020202020204" pitchFamily="34" charset="0"/>
                <a:cs typeface="Arial Black" panose="020B0604020202020204" pitchFamily="34" charset="0"/>
              </a:rPr>
              <a:t> </a:t>
            </a:r>
            <a:r>
              <a:rPr lang="da-DK" sz="4000" b="1" spc="300" dirty="0" err="1" smtClean="0">
                <a:solidFill>
                  <a:srgbClr val="E7334B"/>
                </a:solidFill>
                <a:latin typeface="Arial Black" panose="020B0604020202020204" pitchFamily="34" charset="0"/>
                <a:cs typeface="Arial Black" panose="020B0604020202020204" pitchFamily="34" charset="0"/>
              </a:rPr>
              <a:t>Goal</a:t>
            </a:r>
            <a:r>
              <a:rPr lang="da-DK" sz="4000" b="1" spc="300" dirty="0" smtClean="0">
                <a:solidFill>
                  <a:srgbClr val="E7334B"/>
                </a:solidFill>
                <a:latin typeface="Arial Black" panose="020B0604020202020204" pitchFamily="34" charset="0"/>
                <a:cs typeface="Arial Black" panose="020B0604020202020204" pitchFamily="34" charset="0"/>
              </a:rPr>
              <a:t> </a:t>
            </a:r>
            <a:r>
              <a:rPr lang="da-DK" sz="4000" b="1" spc="300" dirty="0" err="1" smtClean="0">
                <a:solidFill>
                  <a:srgbClr val="E7334B"/>
                </a:solidFill>
                <a:latin typeface="Arial Black" panose="020B0604020202020204" pitchFamily="34" charset="0"/>
                <a:cs typeface="Arial Black" panose="020B0604020202020204" pitchFamily="34" charset="0"/>
              </a:rPr>
              <a:t>Theory</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11" name="Rektangel 10"/>
          <p:cNvSpPr/>
          <p:nvPr/>
        </p:nvSpPr>
        <p:spPr>
          <a:xfrm>
            <a:off x="883435" y="1471910"/>
            <a:ext cx="10113115" cy="2662267"/>
          </a:xfrm>
          <a:prstGeom prst="rect">
            <a:avLst/>
          </a:prstGeom>
        </p:spPr>
        <p:txBody>
          <a:bodyPr wrap="square">
            <a:spAutoFit/>
          </a:bodyPr>
          <a:lstStyle/>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Børns motivation og </a:t>
            </a:r>
            <a:r>
              <a:rPr lang="da-DK" sz="1400" dirty="0" smtClean="0">
                <a:latin typeface="Arial" panose="020B0604020202020204" pitchFamily="34" charset="0"/>
                <a:ea typeface="Times New Roman" panose="02020603050405020304" pitchFamily="18" charset="0"/>
                <a:cs typeface="Arial" panose="020B0604020202020204" pitchFamily="34" charset="0"/>
              </a:rPr>
              <a:t>orientering, skabes </a:t>
            </a:r>
            <a:r>
              <a:rPr lang="da-DK" sz="1400" dirty="0">
                <a:latin typeface="Arial" panose="020B0604020202020204" pitchFamily="34" charset="0"/>
                <a:ea typeface="Times New Roman" panose="02020603050405020304" pitchFamily="18" charset="0"/>
                <a:cs typeface="Arial" panose="020B0604020202020204" pitchFamily="34" charset="0"/>
              </a:rPr>
              <a:t>i høj grad i hjemmet og i træningsmiljøet.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Det </a:t>
            </a:r>
            <a:r>
              <a:rPr lang="da-DK" sz="1400" dirty="0">
                <a:latin typeface="Arial" panose="020B0604020202020204" pitchFamily="34" charset="0"/>
                <a:ea typeface="Times New Roman" panose="02020603050405020304" pitchFamily="18" charset="0"/>
                <a:cs typeface="Arial" panose="020B0604020202020204" pitchFamily="34" charset="0"/>
              </a:rPr>
              <a:t>sker, at spørgsmålet ”hvem vandt?” stilles efter en konkurrence.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Denne </a:t>
            </a:r>
            <a:r>
              <a:rPr lang="da-DK" sz="1400" dirty="0">
                <a:latin typeface="Arial" panose="020B0604020202020204" pitchFamily="34" charset="0"/>
                <a:ea typeface="Times New Roman" panose="02020603050405020304" pitchFamily="18" charset="0"/>
                <a:cs typeface="Arial" panose="020B0604020202020204" pitchFamily="34" charset="0"/>
              </a:rPr>
              <a:t>type spørgsmål giver et udtryk for, at et vigtigt kriterie for succes er at </a:t>
            </a:r>
            <a:r>
              <a:rPr lang="da-DK" sz="1400" dirty="0" smtClean="0">
                <a:latin typeface="Arial" panose="020B0604020202020204" pitchFamily="34" charset="0"/>
                <a:ea typeface="Times New Roman" panose="02020603050405020304" pitchFamily="18" charset="0"/>
                <a:cs typeface="Arial" panose="020B0604020202020204" pitchFamily="34" charset="0"/>
              </a:rPr>
              <a:t>vinde.</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Spørgsmål </a:t>
            </a:r>
            <a:r>
              <a:rPr lang="da-DK" sz="1400" dirty="0">
                <a:latin typeface="Arial" panose="020B0604020202020204" pitchFamily="34" charset="0"/>
                <a:ea typeface="Times New Roman" panose="02020603050405020304" pitchFamily="18" charset="0"/>
                <a:cs typeface="Arial" panose="020B0604020202020204" pitchFamily="34" charset="0"/>
              </a:rPr>
              <a:t>af den type bidrager til at skabe en præstationsorientering.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Ved spørgsmål </a:t>
            </a:r>
            <a:r>
              <a:rPr lang="da-DK" sz="1400" dirty="0">
                <a:latin typeface="Arial" panose="020B0604020202020204" pitchFamily="34" charset="0"/>
                <a:ea typeface="Times New Roman" panose="02020603050405020304" pitchFamily="18" charset="0"/>
                <a:cs typeface="Arial" panose="020B0604020202020204" pitchFamily="34" charset="0"/>
              </a:rPr>
              <a:t>som ”lærte du noget nyt i dag?” gives der udtryk for at udvikling og </a:t>
            </a:r>
            <a:r>
              <a:rPr lang="da-DK" sz="1400" dirty="0" err="1">
                <a:latin typeface="Arial" panose="020B0604020202020204" pitchFamily="34" charset="0"/>
                <a:ea typeface="Times New Roman" panose="02020603050405020304" pitchFamily="18" charset="0"/>
                <a:cs typeface="Arial" panose="020B0604020202020204" pitchFamily="34" charset="0"/>
              </a:rPr>
              <a:t>mestring</a:t>
            </a:r>
            <a:r>
              <a:rPr lang="da-DK" sz="1400" dirty="0">
                <a:latin typeface="Arial" panose="020B0604020202020204" pitchFamily="34" charset="0"/>
                <a:ea typeface="Times New Roman" panose="02020603050405020304" pitchFamily="18" charset="0"/>
                <a:cs typeface="Arial" panose="020B0604020202020204" pitchFamily="34" charset="0"/>
              </a:rPr>
              <a:t> er vigtige kriterier for succes.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Spørgsmål af den type bidrager </a:t>
            </a:r>
            <a:r>
              <a:rPr lang="da-DK" sz="1400" dirty="0">
                <a:latin typeface="Arial" panose="020B0604020202020204" pitchFamily="34" charset="0"/>
                <a:ea typeface="Times New Roman" panose="02020603050405020304" pitchFamily="18" charset="0"/>
                <a:cs typeface="Arial" panose="020B0604020202020204" pitchFamily="34" charset="0"/>
              </a:rPr>
              <a:t>til at skabe en </a:t>
            </a:r>
            <a:r>
              <a:rPr lang="da-DK" sz="1400" dirty="0" err="1">
                <a:latin typeface="Arial" panose="020B0604020202020204" pitchFamily="34" charset="0"/>
                <a:ea typeface="Times New Roman" panose="02020603050405020304" pitchFamily="18" charset="0"/>
                <a:cs typeface="Arial" panose="020B0604020202020204" pitchFamily="34" charset="0"/>
              </a:rPr>
              <a:t>mestringsorientering</a:t>
            </a:r>
            <a:r>
              <a:rPr lang="da-DK" sz="1400" dirty="0">
                <a:latin typeface="Arial" panose="020B0604020202020204" pitchFamily="34" charset="0"/>
                <a:ea typeface="Times New Roman" panose="02020603050405020304" pitchFamily="18" charset="0"/>
                <a:cs typeface="Arial" panose="020B0604020202020204" pitchFamily="34" charset="0"/>
              </a:rPr>
              <a:t>. </a:t>
            </a: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151" y="3969059"/>
            <a:ext cx="4317399" cy="2164613"/>
          </a:xfrm>
          <a:prstGeom prst="rect">
            <a:avLst/>
          </a:prstGeom>
        </p:spPr>
      </p:pic>
    </p:spTree>
    <p:extLst>
      <p:ext uri="{BB962C8B-B14F-4D97-AF65-F5344CB8AC3E}">
        <p14:creationId xmlns:p14="http://schemas.microsoft.com/office/powerpoint/2010/main" val="3533805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29393" y="496683"/>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Self</a:t>
            </a:r>
            <a:r>
              <a:rPr lang="da-DK" sz="4000" b="1" spc="300" dirty="0" smtClean="0">
                <a:solidFill>
                  <a:srgbClr val="E7334B"/>
                </a:solidFill>
                <a:latin typeface="Arial Black" panose="020B0604020202020204" pitchFamily="34" charset="0"/>
                <a:cs typeface="Arial Black" panose="020B0604020202020204" pitchFamily="34" charset="0"/>
              </a:rPr>
              <a:t>-determination </a:t>
            </a:r>
            <a:r>
              <a:rPr lang="da-DK" sz="4000" b="1" spc="300" dirty="0" err="1" smtClean="0">
                <a:solidFill>
                  <a:srgbClr val="E7334B"/>
                </a:solidFill>
                <a:latin typeface="Arial Black" panose="020B0604020202020204" pitchFamily="34" charset="0"/>
                <a:cs typeface="Arial Black" panose="020B0604020202020204" pitchFamily="34" charset="0"/>
              </a:rPr>
              <a:t>Theory</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724396" y="2611214"/>
            <a:ext cx="5747656" cy="1893339"/>
          </a:xfrm>
          <a:prstGeom prst="rect">
            <a:avLst/>
          </a:prstGeom>
        </p:spPr>
        <p:txBody>
          <a:bodyPr wrap="square">
            <a:spAutoFit/>
          </a:bodyPr>
          <a:lstStyle/>
          <a:p>
            <a:pPr>
              <a:lnSpc>
                <a:spcPct val="150000"/>
              </a:lnSpc>
            </a:pPr>
            <a:r>
              <a:rPr lang="da-DK" sz="1600" dirty="0" err="1">
                <a:latin typeface="Arial" panose="020B0604020202020204" pitchFamily="34" charset="0"/>
                <a:cs typeface="Arial" panose="020B0604020202020204" pitchFamily="34" charset="0"/>
              </a:rPr>
              <a:t>Self</a:t>
            </a:r>
            <a:r>
              <a:rPr lang="da-DK" sz="1600" dirty="0">
                <a:latin typeface="Arial" panose="020B0604020202020204" pitchFamily="34" charset="0"/>
                <a:cs typeface="Arial" panose="020B0604020202020204" pitchFamily="34" charset="0"/>
              </a:rPr>
              <a:t>-determination </a:t>
            </a:r>
            <a:r>
              <a:rPr lang="da-DK" sz="1600" dirty="0" err="1">
                <a:latin typeface="Arial" panose="020B0604020202020204" pitchFamily="34" charset="0"/>
                <a:cs typeface="Arial" panose="020B0604020202020204" pitchFamily="34" charset="0"/>
              </a:rPr>
              <a:t>theory</a:t>
            </a:r>
            <a:r>
              <a:rPr lang="da-DK" sz="1600" dirty="0">
                <a:latin typeface="Arial" panose="020B0604020202020204" pitchFamily="34" charset="0"/>
                <a:cs typeface="Arial" panose="020B0604020202020204" pitchFamily="34" charset="0"/>
              </a:rPr>
              <a:t> (SDT) er en </a:t>
            </a:r>
            <a:r>
              <a:rPr lang="da-DK" sz="1600" dirty="0" smtClean="0">
                <a:latin typeface="Arial" panose="020B0604020202020204" pitchFamily="34" charset="0"/>
                <a:cs typeface="Arial" panose="020B0604020202020204" pitchFamily="34" charset="0"/>
              </a:rPr>
              <a:t>motivationsteori, hvor </a:t>
            </a:r>
            <a:r>
              <a:rPr lang="da-DK" sz="1600" dirty="0">
                <a:latin typeface="Arial" panose="020B0604020202020204" pitchFamily="34" charset="0"/>
                <a:cs typeface="Arial" panose="020B0604020202020204" pitchFamily="34" charset="0"/>
              </a:rPr>
              <a:t>tre </a:t>
            </a:r>
            <a:r>
              <a:rPr lang="da-DK" sz="1600" dirty="0" smtClean="0">
                <a:latin typeface="Arial" panose="020B0604020202020204" pitchFamily="34" charset="0"/>
                <a:cs typeface="Arial" panose="020B0604020202020204" pitchFamily="34" charset="0"/>
              </a:rPr>
              <a:t>grundlæggende psykologiske </a:t>
            </a:r>
            <a:r>
              <a:rPr lang="da-DK" sz="1600" dirty="0">
                <a:latin typeface="Arial" panose="020B0604020202020204" pitchFamily="34" charset="0"/>
                <a:cs typeface="Arial" panose="020B0604020202020204" pitchFamily="34" charset="0"/>
              </a:rPr>
              <a:t>behov </a:t>
            </a:r>
            <a:r>
              <a:rPr lang="da-DK" sz="1600" dirty="0" smtClean="0">
                <a:latin typeface="Arial" panose="020B0604020202020204" pitchFamily="34" charset="0"/>
                <a:cs typeface="Arial" panose="020B0604020202020204" pitchFamily="34" charset="0"/>
              </a:rPr>
              <a:t>skal tilfredsstilles.</a:t>
            </a:r>
          </a:p>
          <a:p>
            <a:pPr>
              <a:lnSpc>
                <a:spcPct val="150000"/>
              </a:lnSpc>
            </a:pPr>
            <a:r>
              <a:rPr lang="da-DK" sz="1600" dirty="0" smtClean="0">
                <a:latin typeface="Arial" panose="020B0604020202020204" pitchFamily="34" charset="0"/>
                <a:cs typeface="Arial" panose="020B0604020202020204" pitchFamily="34" charset="0"/>
              </a:rPr>
              <a:t> </a:t>
            </a:r>
            <a:br>
              <a:rPr lang="da-DK" sz="1600" dirty="0" smtClean="0">
                <a:latin typeface="Arial" panose="020B0604020202020204" pitchFamily="34" charset="0"/>
                <a:cs typeface="Arial" panose="020B0604020202020204" pitchFamily="34" charset="0"/>
              </a:rPr>
            </a:br>
            <a:r>
              <a:rPr lang="da-DK" sz="1600" dirty="0" smtClean="0">
                <a:latin typeface="Arial" panose="020B0604020202020204" pitchFamily="34" charset="0"/>
                <a:cs typeface="Arial" panose="020B0604020202020204" pitchFamily="34" charset="0"/>
              </a:rPr>
              <a:t>Barnet vil </a:t>
            </a:r>
            <a:r>
              <a:rPr lang="da-DK" sz="1600" dirty="0">
                <a:latin typeface="Arial" panose="020B0604020202020204" pitchFamily="34" charset="0"/>
                <a:cs typeface="Arial" panose="020B0604020202020204" pitchFamily="34" charset="0"/>
              </a:rPr>
              <a:t>opleve en større grad af indre motivation, </a:t>
            </a:r>
            <a:r>
              <a:rPr lang="da-DK" sz="1600" dirty="0" smtClean="0">
                <a:latin typeface="Arial" panose="020B0604020202020204" pitchFamily="34" charset="0"/>
                <a:cs typeface="Arial" panose="020B0604020202020204" pitchFamily="34" charset="0"/>
              </a:rPr>
              <a:t>der kan </a:t>
            </a:r>
            <a:r>
              <a:rPr lang="da-DK" sz="1600" dirty="0">
                <a:latin typeface="Arial" panose="020B0604020202020204" pitchFamily="34" charset="0"/>
                <a:cs typeface="Arial" panose="020B0604020202020204" pitchFamily="34" charset="0"/>
              </a:rPr>
              <a:t>føre til bedre præstationer, større engagement </a:t>
            </a:r>
            <a:r>
              <a:rPr lang="da-DK" sz="1600" dirty="0" smtClean="0">
                <a:latin typeface="Arial" panose="020B0604020202020204" pitchFamily="34" charset="0"/>
                <a:cs typeface="Arial" panose="020B0604020202020204" pitchFamily="34" charset="0"/>
              </a:rPr>
              <a:t>og øget </a:t>
            </a:r>
            <a:r>
              <a:rPr lang="da-DK" sz="1600" dirty="0">
                <a:latin typeface="Arial" panose="020B0604020202020204" pitchFamily="34" charset="0"/>
                <a:cs typeface="Arial" panose="020B0604020202020204" pitchFamily="34" charset="0"/>
              </a:rPr>
              <a:t>trivsel.</a:t>
            </a:r>
          </a:p>
        </p:txBody>
      </p:sp>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77" y="1102668"/>
            <a:ext cx="3919058" cy="5421422"/>
          </a:xfrm>
          <a:prstGeom prst="rect">
            <a:avLst/>
          </a:prstGeom>
        </p:spPr>
      </p:pic>
    </p:spTree>
    <p:extLst>
      <p:ext uri="{BB962C8B-B14F-4D97-AF65-F5344CB8AC3E}">
        <p14:creationId xmlns:p14="http://schemas.microsoft.com/office/powerpoint/2010/main" val="31139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73F81804712514682CCE7452CD89431" ma:contentTypeVersion="18" ma:contentTypeDescription="Opret et nyt dokument." ma:contentTypeScope="" ma:versionID="8dd473efd686f220ed1331555cc722ae">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4c65d4a3ca1283531a114c3fb5def228"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2.xml><?xml version="1.0" encoding="utf-8"?>
<ds:datastoreItem xmlns:ds="http://schemas.openxmlformats.org/officeDocument/2006/customXml" ds:itemID="{BA77AE41-9A36-4903-BF1A-82717B13BD99}">
  <ds:schemaRefs>
    <ds:schemaRef ds:uri="http://purl.org/dc/terms/"/>
    <ds:schemaRef ds:uri="http://schemas.openxmlformats.org/package/2006/metadata/core-properties"/>
    <ds:schemaRef ds:uri="20741a84-6104-4cdc-8c70-eca0c2de1303"/>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0fd8fb3-0b55-40c5-8c15-3a3ad201fdd3"/>
    <ds:schemaRef ds:uri="http://www.w3.org/XML/1998/namespace"/>
  </ds:schemaRefs>
</ds:datastoreItem>
</file>

<file path=customXml/itemProps3.xml><?xml version="1.0" encoding="utf-8"?>
<ds:datastoreItem xmlns:ds="http://schemas.openxmlformats.org/officeDocument/2006/customXml" ds:itemID="{E569ADDB-4C55-4117-BD69-4801B52C3074}"/>
</file>

<file path=docProps/app.xml><?xml version="1.0" encoding="utf-8"?>
<Properties xmlns="http://schemas.openxmlformats.org/officeDocument/2006/extended-properties" xmlns:vt="http://schemas.openxmlformats.org/officeDocument/2006/docPropsVTypes">
  <Template>TD Powerpoint skabelon</Template>
  <TotalTime>1319</TotalTime>
  <Words>1873</Words>
  <Application>Microsoft Office PowerPoint</Application>
  <PresentationFormat>Widescreen</PresentationFormat>
  <Paragraphs>170</Paragraphs>
  <Slides>20</Slides>
  <Notes>20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20</vt:i4>
      </vt:variant>
    </vt:vector>
  </HeadingPairs>
  <TitlesOfParts>
    <vt:vector size="27" baseType="lpstr">
      <vt:lpstr>Arial</vt:lpstr>
      <vt:lpstr>Arial Black</vt:lpstr>
      <vt:lpstr>Calibri</vt:lpstr>
      <vt:lpstr>Calibri Light</vt:lpstr>
      <vt:lpstr>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80</cp:revision>
  <dcterms:created xsi:type="dcterms:W3CDTF">2024-06-04T06:36:41Z</dcterms:created>
  <dcterms:modified xsi:type="dcterms:W3CDTF">2024-10-04T11:06:32Z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