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95" r:id="rId5"/>
    <p:sldId id="436" r:id="rId6"/>
    <p:sldId id="404" r:id="rId7"/>
    <p:sldId id="450" r:id="rId8"/>
    <p:sldId id="452" r:id="rId9"/>
    <p:sldId id="453" r:id="rId10"/>
    <p:sldId id="454" r:id="rId11"/>
    <p:sldId id="417" r:id="rId12"/>
    <p:sldId id="258"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436"/>
            <p14:sldId id="404"/>
            <p14:sldId id="450"/>
            <p14:sldId id="452"/>
            <p14:sldId id="453"/>
            <p14:sldId id="454"/>
            <p14:sldId id="417"/>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4B"/>
    <a:srgbClr val="D52F48"/>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00" autoAdjust="0"/>
  </p:normalViewPr>
  <p:slideViewPr>
    <p:cSldViewPr snapToGrid="0">
      <p:cViewPr varScale="1">
        <p:scale>
          <a:sx n="115" d="100"/>
          <a:sy n="115"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presProps" Target="presProps.xml"/><Relationship Id="rId36"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02-10-2024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101672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178829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273718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406041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02-10-2024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02-10-2024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495880" y="2386402"/>
            <a:ext cx="6891239" cy="1569660"/>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Efterskole</a:t>
            </a: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625278" y="814070"/>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96763" y="1727037"/>
            <a:ext cx="5660935" cy="1338828"/>
          </a:xfrm>
          <a:prstGeom prst="rect">
            <a:avLst/>
          </a:prstGeom>
        </p:spPr>
        <p:txBody>
          <a:bodyPr wrap="square">
            <a:spAutoFit/>
          </a:bodyPr>
          <a:lstStyle/>
          <a:p>
            <a:pPr>
              <a:lnSpc>
                <a:spcPct val="150000"/>
              </a:lnSpc>
            </a:pPr>
            <a:r>
              <a:rPr lang="da-DK" dirty="0" smtClean="0">
                <a:latin typeface="Arial" panose="020B0604020202020204" pitchFamily="34" charset="0"/>
                <a:cs typeface="Arial" panose="020B0604020202020204" pitchFamily="34" charset="0"/>
              </a:rPr>
              <a:t>At du </a:t>
            </a:r>
            <a:r>
              <a:rPr lang="da-DK" dirty="0">
                <a:latin typeface="Arial" panose="020B0604020202020204" pitchFamily="34" charset="0"/>
                <a:cs typeface="Arial" panose="020B0604020202020204" pitchFamily="34" charset="0"/>
              </a:rPr>
              <a:t>opnår viden til at </a:t>
            </a:r>
            <a:r>
              <a:rPr lang="da-DK" dirty="0" smtClean="0">
                <a:latin typeface="Arial" panose="020B0604020202020204" pitchFamily="34" charset="0"/>
                <a:cs typeface="Arial" panose="020B0604020202020204" pitchFamily="34" charset="0"/>
              </a:rPr>
              <a:t>hjælpe dit barn </a:t>
            </a:r>
            <a:r>
              <a:rPr lang="da-DK" dirty="0">
                <a:latin typeface="Arial" panose="020B0604020202020204" pitchFamily="34" charset="0"/>
                <a:cs typeface="Arial" panose="020B0604020202020204" pitchFamily="34" charset="0"/>
              </a:rPr>
              <a:t>med at træffe uddannelsesmæssige valg omkring efterskole og ungdomsuddannelse. </a:t>
            </a:r>
            <a:endParaRPr lang="da-DK"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5331" y="904126"/>
            <a:ext cx="3487858" cy="5233096"/>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4508" y="853804"/>
            <a:ext cx="3536163" cy="5305572"/>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Efterskole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5863144"/>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Det er meget naturligt, at uddannelsesvalget i udskolingsårene fylder en del. </a:t>
            </a:r>
            <a:endParaRPr lang="da-DK" dirty="0" smtClean="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Særligt </a:t>
            </a:r>
            <a:r>
              <a:rPr lang="da-DK" dirty="0">
                <a:latin typeface="Arial" panose="020B0604020202020204" pitchFamily="34" charset="0"/>
                <a:cs typeface="Arial" panose="020B0604020202020204" pitchFamily="34" charset="0"/>
              </a:rPr>
              <a:t>efterskoleophold, der ofte ikke bare indebærer et skoleskift, men også overvejelser omkring den sportslige udvikling og tilknytning til nuværende klub. </a:t>
            </a:r>
            <a:endParaRPr lang="da-DK" dirty="0" smtClean="0">
              <a:latin typeface="Arial" panose="020B0604020202020204" pitchFamily="34" charset="0"/>
              <a:cs typeface="Arial" panose="020B0604020202020204" pitchFamily="34" charset="0"/>
            </a:endParaRPr>
          </a:p>
          <a:p>
            <a:pPr>
              <a:lnSpc>
                <a:spcPct val="150000"/>
              </a:lnSpc>
            </a:pPr>
            <a:endParaRPr lang="da-DK" dirty="0" smtClean="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Derfor </a:t>
            </a:r>
            <a:r>
              <a:rPr lang="da-DK" dirty="0">
                <a:latin typeface="Arial" panose="020B0604020202020204" pitchFamily="34" charset="0"/>
                <a:cs typeface="Arial" panose="020B0604020202020204" pitchFamily="34" charset="0"/>
              </a:rPr>
              <a:t>opleves det ofte, at der kommer mange spørgsmål, om det nu er en god idé at tage på efterskole, og hvilken det i så fald skal være. </a:t>
            </a:r>
            <a:endParaRPr lang="da-DK" dirty="0" smtClean="0">
              <a:latin typeface="Arial" panose="020B0604020202020204" pitchFamily="34" charset="0"/>
              <a:cs typeface="Arial" panose="020B0604020202020204" pitchFamily="34" charset="0"/>
            </a:endParaRPr>
          </a:p>
          <a:p>
            <a:pPr>
              <a:lnSpc>
                <a:spcPct val="150000"/>
              </a:lnSpc>
            </a:pPr>
            <a:endParaRPr lang="da-DK" dirty="0" smtClean="0">
              <a:latin typeface="Arial" panose="020B0604020202020204" pitchFamily="34" charset="0"/>
              <a:cs typeface="Arial" panose="020B0604020202020204" pitchFamily="34" charset="0"/>
            </a:endParaRPr>
          </a:p>
          <a:p>
            <a:pPr>
              <a:lnSpc>
                <a:spcPct val="150000"/>
              </a:lnSpc>
            </a:pPr>
            <a:r>
              <a:rPr lang="da-DK" dirty="0">
                <a:latin typeface="Arial" panose="020B0604020202020204" pitchFamily="34" charset="0"/>
                <a:cs typeface="Arial" panose="020B0604020202020204" pitchFamily="34" charset="0"/>
              </a:rPr>
              <a:t>Der er mange forskellige holdninger til, hvad efterskole kan gøre for den almene dannelse og den sportslige udvikling. </a:t>
            </a:r>
            <a:endParaRPr lang="da-DK" dirty="0" smtClean="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Hvad </a:t>
            </a:r>
            <a:r>
              <a:rPr lang="da-DK" dirty="0">
                <a:latin typeface="Arial" panose="020B0604020202020204" pitchFamily="34" charset="0"/>
                <a:cs typeface="Arial" panose="020B0604020202020204" pitchFamily="34" charset="0"/>
              </a:rPr>
              <a:t>der er den bedste løsning, er helt individuelt og afhænger meget af, hvad der er vigtigst at prioritere for det enkelte barn. </a:t>
            </a:r>
          </a:p>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239132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Efterskole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6093976"/>
          </a:xfrm>
          <a:prstGeom prst="rect">
            <a:avLst/>
          </a:prstGeom>
        </p:spPr>
        <p:txBody>
          <a:bodyPr wrap="square">
            <a:spAutoFit/>
          </a:bodyPr>
          <a:lstStyle/>
          <a:p>
            <a:pPr>
              <a:lnSpc>
                <a:spcPct val="150000"/>
              </a:lnSpc>
            </a:pPr>
            <a:r>
              <a:rPr lang="da-DK" sz="1600" dirty="0" smtClean="0">
                <a:latin typeface="Arial" panose="020B0604020202020204" pitchFamily="34" charset="0"/>
                <a:cs typeface="Arial" panose="020B0604020202020204" pitchFamily="34" charset="0"/>
              </a:rPr>
              <a:t>Der kan være et pres på barnet. </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Hvis alle </a:t>
            </a:r>
            <a:r>
              <a:rPr lang="da-DK" sz="1600" dirty="0">
                <a:latin typeface="Arial" panose="020B0604020202020204" pitchFamily="34" charset="0"/>
                <a:cs typeface="Arial" panose="020B0604020202020204" pitchFamily="34" charset="0"/>
              </a:rPr>
              <a:t>venner/veninder skal på </a:t>
            </a:r>
            <a:r>
              <a:rPr lang="da-DK" sz="1600" dirty="0" smtClean="0">
                <a:latin typeface="Arial" panose="020B0604020202020204" pitchFamily="34" charset="0"/>
                <a:cs typeface="Arial" panose="020B0604020202020204" pitchFamily="34" charset="0"/>
              </a:rPr>
              <a:t>efterskole.</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Klubben vil gerne </a:t>
            </a:r>
            <a:r>
              <a:rPr lang="da-DK" sz="1600" dirty="0">
                <a:latin typeface="Arial" panose="020B0604020202020204" pitchFamily="34" charset="0"/>
                <a:cs typeface="Arial" panose="020B0604020202020204" pitchFamily="34" charset="0"/>
              </a:rPr>
              <a:t>beholde barnet i </a:t>
            </a:r>
            <a:r>
              <a:rPr lang="da-DK" sz="1600" dirty="0" smtClean="0">
                <a:latin typeface="Arial" panose="020B0604020202020204" pitchFamily="34" charset="0"/>
                <a:cs typeface="Arial" panose="020B0604020202020204" pitchFamily="34" charset="0"/>
              </a:rPr>
              <a:t>sportsmiljøet.</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Forældre vil gerne give </a:t>
            </a:r>
            <a:r>
              <a:rPr lang="da-DK" sz="1600" dirty="0">
                <a:latin typeface="Arial" panose="020B0604020202020204" pitchFamily="34" charset="0"/>
                <a:cs typeface="Arial" panose="020B0604020202020204" pitchFamily="34" charset="0"/>
              </a:rPr>
              <a:t>barnet en oplevelse af et </a:t>
            </a:r>
            <a:r>
              <a:rPr lang="da-DK" sz="1600" dirty="0" smtClean="0">
                <a:latin typeface="Arial" panose="020B0604020202020204" pitchFamily="34" charset="0"/>
                <a:cs typeface="Arial" panose="020B0604020202020204" pitchFamily="34" charset="0"/>
              </a:rPr>
              <a:t>efterskoleophold.</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Forældre der </a:t>
            </a:r>
            <a:r>
              <a:rPr lang="da-DK" sz="1600" dirty="0">
                <a:latin typeface="Arial" panose="020B0604020202020204" pitchFamily="34" charset="0"/>
                <a:cs typeface="Arial" panose="020B0604020202020204" pitchFamily="34" charset="0"/>
              </a:rPr>
              <a:t>hellere ser, at barnet bliver i sportsmiljøet frem for efterskole</a:t>
            </a:r>
            <a:r>
              <a:rPr lang="da-DK" sz="1600" dirty="0" smtClean="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endParaRPr lang="da-DK" sz="1600" dirty="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Et efterskoleophold kan give mange gode oplevelser og et tæt fællesskab, hvor barnet dannelsesmæssigt lærer meget om sig selv og at begå sig.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Det </a:t>
            </a:r>
            <a:r>
              <a:rPr lang="da-DK" sz="1600" dirty="0">
                <a:latin typeface="Arial" panose="020B0604020202020204" pitchFamily="34" charset="0"/>
                <a:cs typeface="Arial" panose="020B0604020202020204" pitchFamily="34" charset="0"/>
              </a:rPr>
              <a:t>kan være svært at vurdere, om efterskoleopholdet bliver på bekostning af den sportslige udvikling, og hvordan det passer ind med barnets langsigtede mål og udvikling</a:t>
            </a:r>
            <a:r>
              <a:rPr lang="da-DK" sz="1600" dirty="0" smtClean="0">
                <a:latin typeface="Arial" panose="020B0604020202020204" pitchFamily="34" charset="0"/>
                <a:cs typeface="Arial" panose="020B0604020202020204" pitchFamily="34" charset="0"/>
              </a:rPr>
              <a:t>.</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Der er mange gode råd, men det bedste svar ligger formentlig hos dit barn, så kunsten er at få spurgt fordomsfrit ind til de relevante emner og få en god drøftelse med dit barn. </a:t>
            </a:r>
          </a:p>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8073" y="617146"/>
            <a:ext cx="1912342" cy="2869230"/>
          </a:xfrm>
          <a:prstGeom prst="rect">
            <a:avLst/>
          </a:prstGeom>
        </p:spPr>
      </p:pic>
    </p:spTree>
    <p:extLst>
      <p:ext uri="{BB962C8B-B14F-4D97-AF65-F5344CB8AC3E}">
        <p14:creationId xmlns:p14="http://schemas.microsoft.com/office/powerpoint/2010/main" val="3611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Efterskole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1" y="1369148"/>
            <a:ext cx="6036124" cy="5078313"/>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Hvis du vil være godt forberedt, så brug gerne forældre til børn, der har erfaringer med efterskoleophold, inden for den aktuelle sportsgren, og forsøg at lade dine egne præferencer glide i baggrunden. </a:t>
            </a:r>
            <a:endParaRPr lang="da-DK" dirty="0" smtClean="0">
              <a:latin typeface="Arial" panose="020B0604020202020204" pitchFamily="34" charset="0"/>
              <a:cs typeface="Arial" panose="020B0604020202020204" pitchFamily="34" charset="0"/>
            </a:endParaRP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Mangler </a:t>
            </a:r>
            <a:r>
              <a:rPr lang="da-DK" dirty="0">
                <a:latin typeface="Arial" panose="020B0604020202020204" pitchFamily="34" charset="0"/>
                <a:cs typeface="Arial" panose="020B0604020202020204" pitchFamily="34" charset="0"/>
              </a:rPr>
              <a:t>du kendskab til, hvilke efterskolevalg der er forenelige med talentudviklingen i dit barns sportsgren, anbefales det at du finder sparringspartnere i form af trænere, forbund, andre udøvere eller forældre, der har været der og som du har tillid til. </a:t>
            </a: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98080" y="764771"/>
            <a:ext cx="3588057" cy="5383432"/>
          </a:xfrm>
          <a:prstGeom prst="rect">
            <a:avLst/>
          </a:prstGeom>
        </p:spPr>
      </p:pic>
    </p:spTree>
    <p:extLst>
      <p:ext uri="{BB962C8B-B14F-4D97-AF65-F5344CB8AC3E}">
        <p14:creationId xmlns:p14="http://schemas.microsoft.com/office/powerpoint/2010/main" val="7561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80560" y="617146"/>
            <a:ext cx="10941518"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Efterskole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80560" y="1369148"/>
            <a:ext cx="10545359" cy="5078313"/>
          </a:xfrm>
          <a:prstGeom prst="rect">
            <a:avLst/>
          </a:prstGeom>
        </p:spPr>
        <p:txBody>
          <a:bodyPr wrap="square">
            <a:spAutoFit/>
          </a:bodyPr>
          <a:lstStyle/>
          <a:p>
            <a:pPr>
              <a:lnSpc>
                <a:spcPct val="150000"/>
              </a:lnSpc>
              <a:spcAft>
                <a:spcPts val="0"/>
              </a:spcAft>
            </a:pPr>
            <a:r>
              <a:rPr lang="da-DK" dirty="0">
                <a:latin typeface="Arial" panose="020B0604020202020204" pitchFamily="34" charset="0"/>
                <a:ea typeface="Times New Roman" panose="02020603050405020304" pitchFamily="18" charset="0"/>
                <a:cs typeface="Arial" panose="020B0604020202020204" pitchFamily="34" charset="0"/>
              </a:rPr>
              <a:t> </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da-DK" dirty="0">
                <a:latin typeface="Arial" panose="020B0604020202020204" pitchFamily="34" charset="0"/>
                <a:ea typeface="Times New Roman" panose="02020603050405020304" pitchFamily="18" charset="0"/>
                <a:cs typeface="Arial" panose="020B0604020202020204" pitchFamily="34" charset="0"/>
              </a:rPr>
              <a:t>Det der kan tages med i overvejelserne:</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dirty="0">
                <a:latin typeface="Arial" panose="020B0604020202020204" pitchFamily="34" charset="0"/>
                <a:ea typeface="Times New Roman" panose="02020603050405020304" pitchFamily="18" charset="0"/>
                <a:cs typeface="Arial" panose="020B0604020202020204" pitchFamily="34" charset="0"/>
              </a:rPr>
              <a:t>Føler dit barn sig presset til at tage af sted eller blive? Det kan være fra forældre, træner, lærer, venner. </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dirty="0">
                <a:latin typeface="Arial" panose="020B0604020202020204" pitchFamily="34" charset="0"/>
                <a:ea typeface="Times New Roman" panose="02020603050405020304" pitchFamily="18" charset="0"/>
                <a:cs typeface="Arial" panose="020B0604020202020204" pitchFamily="34" charset="0"/>
              </a:rPr>
              <a:t>Hvor højt vægtes efterskolelivet?</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dirty="0">
                <a:latin typeface="Arial" panose="020B0604020202020204" pitchFamily="34" charset="0"/>
                <a:ea typeface="Times New Roman" panose="02020603050405020304" pitchFamily="18" charset="0"/>
                <a:cs typeface="Arial" panose="020B0604020202020204" pitchFamily="34" charset="0"/>
              </a:rPr>
              <a:t>I hvor stor udstrækning vægter den sportslige udvikling højst?</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dirty="0">
                <a:latin typeface="Arial" panose="020B0604020202020204" pitchFamily="34" charset="0"/>
                <a:ea typeface="Times New Roman" panose="02020603050405020304" pitchFamily="18" charset="0"/>
                <a:cs typeface="Arial" panose="020B0604020202020204" pitchFamily="34" charset="0"/>
              </a:rPr>
              <a:t>Hvad vil give den bedste sportslige udvikling på lang sigt?</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dirty="0">
                <a:latin typeface="Arial" panose="020B0604020202020204" pitchFamily="34" charset="0"/>
                <a:ea typeface="Times New Roman" panose="02020603050405020304" pitchFamily="18" charset="0"/>
                <a:cs typeface="Arial" panose="020B0604020202020204" pitchFamily="34" charset="0"/>
              </a:rPr>
              <a:t>Hvad vil give den bedste menneskelige udvikling på lang sigt?</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dirty="0">
                <a:latin typeface="Arial" panose="020B0604020202020204" pitchFamily="34" charset="0"/>
                <a:ea typeface="Times New Roman" panose="02020603050405020304" pitchFamily="18" charset="0"/>
                <a:cs typeface="Arial" panose="020B0604020202020204" pitchFamily="34" charset="0"/>
              </a:rPr>
              <a:t>Hvilken efterskole kan stimulere den sportslige udvikling og give oplevelse af efterskoleliv i den form, som der ønskes?</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dirty="0" smtClean="0">
                <a:latin typeface="Calibri" panose="020F0502020204030204" pitchFamily="34" charset="0"/>
                <a:ea typeface="Times New Roman" panose="02020603050405020304" pitchFamily="18" charset="0"/>
                <a:cs typeface="Times New Roman" panose="02020603050405020304" pitchFamily="18" charset="0"/>
              </a:rPr>
              <a:t/>
            </a:r>
            <a:br>
              <a:rPr lang="da-DK" dirty="0" smtClean="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295886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231"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
        <p:nvSpPr>
          <p:cNvPr id="8" name="Rektangel 7"/>
          <p:cNvSpPr/>
          <p:nvPr/>
        </p:nvSpPr>
        <p:spPr>
          <a:xfrm>
            <a:off x="1427113" y="2352200"/>
            <a:ext cx="10076873" cy="3780522"/>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udtrykker muligvis interesse for efterskoleophold og der opstår naturlig tvivl, om det er det rigtige valg. Det kan være nogle af følgende spørgsmål dukker op, hvilken efterskole er bedst? Kan jeg fortsætte min udvikling? Kan jeg stadig være med i fællesskabet i min klub? Hvad hvis jeg ikke får tid nok til at nyde efterskoleopholdet? Hvad hvis jeg kommer bagud i sporten? Kan jeg håndtere at være væk hjemmefra? Hvad med min faglige udvikling? Hvad hvis jeg fortryder mit valg? </a:t>
            </a:r>
            <a:br>
              <a:rPr lang="da-DK" dirty="0">
                <a:latin typeface="Arial" panose="020B0604020202020204" pitchFamily="34" charset="0"/>
                <a:cs typeface="Arial" panose="020B0604020202020204" pitchFamily="34" charset="0"/>
              </a:rPr>
            </a:br>
            <a:r>
              <a:rPr lang="da-DK" dirty="0">
                <a:latin typeface="Arial" panose="020B0604020202020204" pitchFamily="34" charset="0"/>
                <a:cs typeface="Arial" panose="020B0604020202020204" pitchFamily="34" charset="0"/>
              </a:rPr>
              <a:t>Det er heller ikke sikkert, at du er helt afklaret med din holdning eller kan svare på alle spørgsmålene. Hvordan vil du gribe drøftelserne an og sikre, at dit barn får truffet en beslutning på et fornuftigt grundlag?</a:t>
            </a: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3F81804712514682CCE7452CD89431" ma:contentTypeVersion="18" ma:contentTypeDescription="Create a new document." ma:contentTypeScope="" ma:versionID="1dc8c9920fb4f22249ccaefae9136ac5">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d48ebd1802e3112e482e0641406ce899"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7AE41-9A36-4903-BF1A-82717B13BD9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0741a84-6104-4cdc-8c70-eca0c2de1303"/>
    <ds:schemaRef ds:uri="http://purl.org/dc/dcmitype/"/>
    <ds:schemaRef ds:uri="http://schemas.microsoft.com/office/infopath/2007/PartnerControls"/>
    <ds:schemaRef ds:uri="30fd8fb3-0b55-40c5-8c15-3a3ad201fdd3"/>
    <ds:schemaRef ds:uri="http://www.w3.org/XML/1998/namespace"/>
  </ds:schemaRefs>
</ds:datastoreItem>
</file>

<file path=customXml/itemProps2.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3.xml><?xml version="1.0" encoding="utf-8"?>
<ds:datastoreItem xmlns:ds="http://schemas.openxmlformats.org/officeDocument/2006/customXml" ds:itemID="{FABFC449-CC05-4737-87CE-2D7111290F90}">
  <ds:schemaRefs>
    <ds:schemaRef ds:uri="20741a84-6104-4cdc-8c70-eca0c2de1303"/>
    <ds:schemaRef ds:uri="30fd8fb3-0b55-40c5-8c15-3a3ad201fd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TD Powerpoint skabelon</Template>
  <TotalTime>1712</TotalTime>
  <Words>647</Words>
  <Application>Microsoft Office PowerPoint</Application>
  <PresentationFormat>Widescreen</PresentationFormat>
  <Paragraphs>74</Paragraphs>
  <Slides>9</Slides>
  <Notes>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9</vt:i4>
      </vt:variant>
    </vt:vector>
  </HeadingPairs>
  <TitlesOfParts>
    <vt:vector size="16" baseType="lpstr">
      <vt:lpstr>Arial</vt:lpstr>
      <vt:lpstr>Arial Black</vt:lpstr>
      <vt:lpstr>Calibri</vt:lpstr>
      <vt:lpstr>Calibri Light</vt:lpstr>
      <vt:lpstr>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107</cp:revision>
  <dcterms:created xsi:type="dcterms:W3CDTF">2024-06-04T06:36:41Z</dcterms:created>
  <dcterms:modified xsi:type="dcterms:W3CDTF">2024-10-02T13:45:02Z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