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95" r:id="rId5"/>
    <p:sldId id="399" r:id="rId6"/>
    <p:sldId id="436" r:id="rId7"/>
    <p:sldId id="404" r:id="rId8"/>
    <p:sldId id="421" r:id="rId9"/>
    <p:sldId id="450" r:id="rId10"/>
    <p:sldId id="451" r:id="rId11"/>
    <p:sldId id="452" r:id="rId12"/>
    <p:sldId id="453" r:id="rId13"/>
    <p:sldId id="454" r:id="rId14"/>
    <p:sldId id="455" r:id="rId15"/>
    <p:sldId id="456" r:id="rId16"/>
    <p:sldId id="413" r:id="rId17"/>
    <p:sldId id="449" r:id="rId18"/>
    <p:sldId id="416" r:id="rId19"/>
    <p:sldId id="417" r:id="rId20"/>
    <p:sldId id="418" r:id="rId21"/>
    <p:sldId id="420" r:id="rId22"/>
    <p:sldId id="258" r:id="rId2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sider" id="{43035885-A89A-4CEC-9BD5-085964B8C533}">
          <p14:sldIdLst>
            <p14:sldId id="395"/>
            <p14:sldId id="399"/>
            <p14:sldId id="436"/>
            <p14:sldId id="404"/>
            <p14:sldId id="421"/>
            <p14:sldId id="450"/>
            <p14:sldId id="451"/>
            <p14:sldId id="452"/>
            <p14:sldId id="453"/>
            <p14:sldId id="454"/>
            <p14:sldId id="455"/>
            <p14:sldId id="456"/>
            <p14:sldId id="413"/>
            <p14:sldId id="449"/>
            <p14:sldId id="416"/>
            <p14:sldId id="417"/>
            <p14:sldId id="418"/>
            <p14:sldId id="420"/>
          </p14:sldIdLst>
        </p14:section>
        <p14:section name="Indledning" id="{F73E8C2F-FEBF-4E60-B4BD-A4F21147818C}">
          <p14:sldIdLst>
            <p14:sldId id="258"/>
          </p14:sldIdLst>
        </p14:section>
        <p14:section name="Indholds-slides (midte)" id="{2A709F57-4A35-42A0-B051-8D15036E3E2C}">
          <p14:sldIdLst/>
        </p14:section>
        <p14:section name="Statements" id="{3D3B64CA-98EE-4347-9F46-6C74BE2B7D8E}">
          <p14:sldIdLst/>
        </p14:section>
        <p14:section name="Afslutning" id="{CB44DA8A-4400-4EF5-9539-D25C8C594E9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34B"/>
    <a:srgbClr val="D52F48"/>
    <a:srgbClr val="DC3047"/>
    <a:srgbClr val="17253E"/>
    <a:srgbClr val="DC2B4B"/>
    <a:srgbClr val="CF2D48"/>
    <a:srgbClr val="F3F3F3"/>
    <a:srgbClr val="C7C7C7"/>
    <a:srgbClr val="BF9963"/>
    <a:srgbClr val="16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DFB87A-C6C9-4D73-999F-50C92D546FD1}" v="33" dt="2024-06-11T19:17:45.14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800" autoAdjust="0"/>
  </p:normalViewPr>
  <p:slideViewPr>
    <p:cSldViewPr snapToGrid="0">
      <p:cViewPr varScale="1">
        <p:scale>
          <a:sx n="122" d="100"/>
          <a:sy n="122" d="100"/>
        </p:scale>
        <p:origin x="11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Teller" userId="ebb37f47-73c1-4af2-8118-85d3a5949150" providerId="ADAL" clId="{41DFB87A-C6C9-4D73-999F-50C92D546FD1}"/>
    <pc:docChg chg="undo custSel addSld delSld modSld sldOrd modSection">
      <pc:chgData name="Christina Teller" userId="ebb37f47-73c1-4af2-8118-85d3a5949150" providerId="ADAL" clId="{41DFB87A-C6C9-4D73-999F-50C92D546FD1}" dt="2024-06-11T19:18:39.368" v="1335" actId="14100"/>
      <pc:docMkLst>
        <pc:docMk/>
      </pc:docMkLst>
      <pc:sldChg chg="addSp delSp modSp mod">
        <pc:chgData name="Christina Teller" userId="ebb37f47-73c1-4af2-8118-85d3a5949150" providerId="ADAL" clId="{41DFB87A-C6C9-4D73-999F-50C92D546FD1}" dt="2024-06-11T19:17:50.001" v="1333" actId="1076"/>
        <pc:sldMkLst>
          <pc:docMk/>
          <pc:sldMk cId="1963344037" sldId="291"/>
        </pc:sldMkLst>
        <pc:spChg chg="mod">
          <ac:chgData name="Christina Teller" userId="ebb37f47-73c1-4af2-8118-85d3a5949150" providerId="ADAL" clId="{41DFB87A-C6C9-4D73-999F-50C92D546FD1}" dt="2024-06-11T19:17:50.001" v="1333" actId="1076"/>
          <ac:spMkLst>
            <pc:docMk/>
            <pc:sldMk cId="1963344037" sldId="291"/>
            <ac:spMk id="6" creationId="{5A108E51-E2A6-2545-9855-E05743C93237}"/>
          </ac:spMkLst>
        </pc:spChg>
        <pc:spChg chg="mod">
          <ac:chgData name="Christina Teller" userId="ebb37f47-73c1-4af2-8118-85d3a5949150" providerId="ADAL" clId="{41DFB87A-C6C9-4D73-999F-50C92D546FD1}" dt="2024-06-11T19:11:52.803" v="1245" actId="20577"/>
          <ac:spMkLst>
            <pc:docMk/>
            <pc:sldMk cId="1963344037" sldId="291"/>
            <ac:spMk id="7" creationId="{79D57A1D-A79C-B643-A92E-95284BE46951}"/>
          </ac:spMkLst>
        </pc:spChg>
        <pc:picChg chg="del">
          <ac:chgData name="Christina Teller" userId="ebb37f47-73c1-4af2-8118-85d3a5949150" providerId="ADAL" clId="{41DFB87A-C6C9-4D73-999F-50C92D546FD1}" dt="2024-06-11T19:16:52.287" v="1329" actId="478"/>
          <ac:picMkLst>
            <pc:docMk/>
            <pc:sldMk cId="1963344037" sldId="291"/>
            <ac:picMk id="2" creationId="{5A903DD7-61B9-3040-0411-61F06FDF4B6B}"/>
          </ac:picMkLst>
        </pc:picChg>
        <pc:picChg chg="add mod">
          <ac:chgData name="Christina Teller" userId="ebb37f47-73c1-4af2-8118-85d3a5949150" providerId="ADAL" clId="{41DFB87A-C6C9-4D73-999F-50C92D546FD1}" dt="2024-06-11T19:17:45.148" v="1332" actId="1076"/>
          <ac:picMkLst>
            <pc:docMk/>
            <pc:sldMk cId="1963344037" sldId="291"/>
            <ac:picMk id="6146" creationId="{B4C1AC99-A702-9724-76B9-98D7D74718E4}"/>
          </ac:picMkLst>
        </pc:picChg>
      </pc:sldChg>
      <pc:sldChg chg="addSp delSp modSp del mod setBg">
        <pc:chgData name="Christina Teller" userId="ebb37f47-73c1-4af2-8118-85d3a5949150" providerId="ADAL" clId="{41DFB87A-C6C9-4D73-999F-50C92D546FD1}" dt="2024-06-11T16:04:57.997" v="107" actId="47"/>
        <pc:sldMkLst>
          <pc:docMk/>
          <pc:sldMk cId="3154031603" sldId="309"/>
        </pc:sldMkLst>
        <pc:spChg chg="del">
          <ac:chgData name="Christina Teller" userId="ebb37f47-73c1-4af2-8118-85d3a5949150" providerId="ADAL" clId="{41DFB87A-C6C9-4D73-999F-50C92D546FD1}" dt="2024-06-11T15:58:16.901" v="8" actId="478"/>
          <ac:spMkLst>
            <pc:docMk/>
            <pc:sldMk cId="3154031603" sldId="309"/>
            <ac:spMk id="2" creationId="{4DC0C043-E2F5-0296-AFFE-4930F61C1979}"/>
          </ac:spMkLst>
        </pc:spChg>
        <pc:spChg chg="mod">
          <ac:chgData name="Christina Teller" userId="ebb37f47-73c1-4af2-8118-85d3a5949150" providerId="ADAL" clId="{41DFB87A-C6C9-4D73-999F-50C92D546FD1}" dt="2024-06-11T15:58:11.820" v="7" actId="20577"/>
          <ac:spMkLst>
            <pc:docMk/>
            <pc:sldMk cId="3154031603" sldId="309"/>
            <ac:spMk id="6" creationId="{06DCB987-E75E-1947-BDA5-9652327161A6}"/>
          </ac:spMkLst>
        </pc:spChg>
        <pc:picChg chg="add mod">
          <ac:chgData name="Christina Teller" userId="ebb37f47-73c1-4af2-8118-85d3a5949150" providerId="ADAL" clId="{41DFB87A-C6C9-4D73-999F-50C92D546FD1}" dt="2024-06-11T15:57:57.759" v="3" actId="1076"/>
          <ac:picMkLst>
            <pc:docMk/>
            <pc:sldMk cId="3154031603" sldId="309"/>
            <ac:picMk id="4" creationId="{FDE0B362-590A-1AEA-4E41-05F1CD74016B}"/>
          </ac:picMkLst>
        </pc:picChg>
      </pc:sldChg>
      <pc:sldChg chg="addSp delSp modSp mod setBg modClrScheme chgLayout">
        <pc:chgData name="Christina Teller" userId="ebb37f47-73c1-4af2-8118-85d3a5949150" providerId="ADAL" clId="{41DFB87A-C6C9-4D73-999F-50C92D546FD1}" dt="2024-06-11T19:03:27.045" v="1210" actId="27636"/>
        <pc:sldMkLst>
          <pc:docMk/>
          <pc:sldMk cId="368847807" sldId="394"/>
        </pc:sldMkLst>
        <pc:spChg chg="mod">
          <ac:chgData name="Christina Teller" userId="ebb37f47-73c1-4af2-8118-85d3a5949150" providerId="ADAL" clId="{41DFB87A-C6C9-4D73-999F-50C92D546FD1}" dt="2024-06-11T19:03:27.045" v="1210" actId="27636"/>
          <ac:spMkLst>
            <pc:docMk/>
            <pc:sldMk cId="368847807" sldId="394"/>
            <ac:spMk id="5" creationId="{019F8EB3-45BC-38B5-E4B9-B95897FFD6A3}"/>
          </ac:spMkLst>
        </pc:spChg>
        <pc:spChg chg="mod">
          <ac:chgData name="Christina Teller" userId="ebb37f47-73c1-4af2-8118-85d3a5949150" providerId="ADAL" clId="{41DFB87A-C6C9-4D73-999F-50C92D546FD1}" dt="2024-06-11T19:02:49.453" v="1204" actId="108"/>
          <ac:spMkLst>
            <pc:docMk/>
            <pc:sldMk cId="368847807" sldId="394"/>
            <ac:spMk id="9" creationId="{E3E086FB-8256-465E-9E71-7C59606882FB}"/>
          </ac:spMkLst>
        </pc:spChg>
        <pc:picChg chg="del">
          <ac:chgData name="Christina Teller" userId="ebb37f47-73c1-4af2-8118-85d3a5949150" providerId="ADAL" clId="{41DFB87A-C6C9-4D73-999F-50C92D546FD1}" dt="2024-06-11T19:01:59.106" v="1195" actId="478"/>
          <ac:picMkLst>
            <pc:docMk/>
            <pc:sldMk cId="368847807" sldId="394"/>
            <ac:picMk id="3" creationId="{A943D32B-40DD-715C-26B6-9340EBE1E9F1}"/>
          </ac:picMkLst>
        </pc:picChg>
        <pc:picChg chg="add mod">
          <ac:chgData name="Christina Teller" userId="ebb37f47-73c1-4af2-8118-85d3a5949150" providerId="ADAL" clId="{41DFB87A-C6C9-4D73-999F-50C92D546FD1}" dt="2024-06-11T19:02:41.300" v="1203" actId="26606"/>
          <ac:picMkLst>
            <pc:docMk/>
            <pc:sldMk cId="368847807" sldId="394"/>
            <ac:picMk id="2050" creationId="{27FD5970-D139-A71A-1BC8-A61D3EF50D8C}"/>
          </ac:picMkLst>
        </pc:picChg>
      </pc:sldChg>
      <pc:sldChg chg="addSp delSp modSp mod ord">
        <pc:chgData name="Christina Teller" userId="ebb37f47-73c1-4af2-8118-85d3a5949150" providerId="ADAL" clId="{41DFB87A-C6C9-4D73-999F-50C92D546FD1}" dt="2024-06-11T19:13:51.795" v="1253" actId="255"/>
        <pc:sldMkLst>
          <pc:docMk/>
          <pc:sldMk cId="2422541975" sldId="395"/>
        </pc:sldMkLst>
        <pc:spChg chg="add mod">
          <ac:chgData name="Christina Teller" userId="ebb37f47-73c1-4af2-8118-85d3a5949150" providerId="ADAL" clId="{41DFB87A-C6C9-4D73-999F-50C92D546FD1}" dt="2024-06-11T19:13:06.473" v="1249" actId="207"/>
          <ac:spMkLst>
            <pc:docMk/>
            <pc:sldMk cId="2422541975" sldId="395"/>
            <ac:spMk id="4" creationId="{6F436E76-FEED-6C95-1884-E80CC5D18F46}"/>
          </ac:spMkLst>
        </pc:spChg>
        <pc:spChg chg="mod">
          <ac:chgData name="Christina Teller" userId="ebb37f47-73c1-4af2-8118-85d3a5949150" providerId="ADAL" clId="{41DFB87A-C6C9-4D73-999F-50C92D546FD1}" dt="2024-06-11T19:13:51.795" v="1253" actId="255"/>
          <ac:spMkLst>
            <pc:docMk/>
            <pc:sldMk cId="2422541975" sldId="395"/>
            <ac:spMk id="6" creationId="{5A108E51-E2A6-2545-9855-E05743C93237}"/>
          </ac:spMkLst>
        </pc:spChg>
        <pc:spChg chg="del">
          <ac:chgData name="Christina Teller" userId="ebb37f47-73c1-4af2-8118-85d3a5949150" providerId="ADAL" clId="{41DFB87A-C6C9-4D73-999F-50C92D546FD1}" dt="2024-06-11T15:59:12.658" v="18" actId="478"/>
          <ac:spMkLst>
            <pc:docMk/>
            <pc:sldMk cId="2422541975" sldId="395"/>
            <ac:spMk id="7" creationId="{79D57A1D-A79C-B643-A92E-95284BE46951}"/>
          </ac:spMkLst>
        </pc:spChg>
        <pc:picChg chg="add mod">
          <ac:chgData name="Christina Teller" userId="ebb37f47-73c1-4af2-8118-85d3a5949150" providerId="ADAL" clId="{41DFB87A-C6C9-4D73-999F-50C92D546FD1}" dt="2024-06-11T16:01:27.686" v="39" actId="14100"/>
          <ac:picMkLst>
            <pc:docMk/>
            <pc:sldMk cId="2422541975" sldId="395"/>
            <ac:picMk id="3" creationId="{5C8931CC-F79E-145D-1D3E-BBC40DFC61A0}"/>
          </ac:picMkLst>
        </pc:picChg>
      </pc:sldChg>
      <pc:sldChg chg="addSp delSp modSp mod">
        <pc:chgData name="Christina Teller" userId="ebb37f47-73c1-4af2-8118-85d3a5949150" providerId="ADAL" clId="{41DFB87A-C6C9-4D73-999F-50C92D546FD1}" dt="2024-06-11T19:11:25.488" v="1227" actId="14100"/>
        <pc:sldMkLst>
          <pc:docMk/>
          <pc:sldMk cId="665066827" sldId="396"/>
        </pc:sldMkLst>
        <pc:spChg chg="del">
          <ac:chgData name="Christina Teller" userId="ebb37f47-73c1-4af2-8118-85d3a5949150" providerId="ADAL" clId="{41DFB87A-C6C9-4D73-999F-50C92D546FD1}" dt="2024-06-11T19:09:29.428" v="1211" actId="478"/>
          <ac:spMkLst>
            <pc:docMk/>
            <pc:sldMk cId="665066827" sldId="396"/>
            <ac:spMk id="7" creationId="{79D57A1D-A79C-B643-A92E-95284BE46951}"/>
          </ac:spMkLst>
        </pc:spChg>
        <pc:graphicFrameChg chg="add mod modGraphic">
          <ac:chgData name="Christina Teller" userId="ebb37f47-73c1-4af2-8118-85d3a5949150" providerId="ADAL" clId="{41DFB87A-C6C9-4D73-999F-50C92D546FD1}" dt="2024-06-11T19:11:25.488" v="1227" actId="14100"/>
          <ac:graphicFrameMkLst>
            <pc:docMk/>
            <pc:sldMk cId="665066827" sldId="396"/>
            <ac:graphicFrameMk id="2" creationId="{48D2A46A-8AF6-76E7-2F2A-96681B268D6B}"/>
          </ac:graphicFrameMkLst>
        </pc:graphicFrameChg>
      </pc:sldChg>
      <pc:sldChg chg="addSp new del mod">
        <pc:chgData name="Christina Teller" userId="ebb37f47-73c1-4af2-8118-85d3a5949150" providerId="ADAL" clId="{41DFB87A-C6C9-4D73-999F-50C92D546FD1}" dt="2024-06-11T16:05:00.572" v="108" actId="47"/>
        <pc:sldMkLst>
          <pc:docMk/>
          <pc:sldMk cId="2716205213" sldId="398"/>
        </pc:sldMkLst>
        <pc:picChg chg="add">
          <ac:chgData name="Christina Teller" userId="ebb37f47-73c1-4af2-8118-85d3a5949150" providerId="ADAL" clId="{41DFB87A-C6C9-4D73-999F-50C92D546FD1}" dt="2024-06-11T15:57:35.298" v="1" actId="22"/>
          <ac:picMkLst>
            <pc:docMk/>
            <pc:sldMk cId="2716205213" sldId="398"/>
            <ac:picMk id="3" creationId="{8ED73EBF-547F-DBB9-818E-224453733E3C}"/>
          </ac:picMkLst>
        </pc:picChg>
      </pc:sldChg>
      <pc:sldChg chg="addSp modSp add mod modNotesTx">
        <pc:chgData name="Christina Teller" userId="ebb37f47-73c1-4af2-8118-85d3a5949150" providerId="ADAL" clId="{41DFB87A-C6C9-4D73-999F-50C92D546FD1}" dt="2024-06-11T19:00:49.732" v="1192" actId="20577"/>
        <pc:sldMkLst>
          <pc:docMk/>
          <pc:sldMk cId="2262958904" sldId="399"/>
        </pc:sldMkLst>
        <pc:spChg chg="mod">
          <ac:chgData name="Christina Teller" userId="ebb37f47-73c1-4af2-8118-85d3a5949150" providerId="ADAL" clId="{41DFB87A-C6C9-4D73-999F-50C92D546FD1}" dt="2024-06-11T16:07:09.150" v="127" actId="2710"/>
          <ac:spMkLst>
            <pc:docMk/>
            <pc:sldMk cId="2262958904" sldId="399"/>
            <ac:spMk id="7" creationId="{79D57A1D-A79C-B643-A92E-95284BE46951}"/>
          </ac:spMkLst>
        </pc:spChg>
        <pc:picChg chg="add mod">
          <ac:chgData name="Christina Teller" userId="ebb37f47-73c1-4af2-8118-85d3a5949150" providerId="ADAL" clId="{41DFB87A-C6C9-4D73-999F-50C92D546FD1}" dt="2024-06-11T18:44:25.180" v="221" actId="1076"/>
          <ac:picMkLst>
            <pc:docMk/>
            <pc:sldMk cId="2262958904" sldId="399"/>
            <ac:picMk id="1026" creationId="{9B5820B0-B283-89E8-91AB-06EE83FCDF10}"/>
          </ac:picMkLst>
        </pc:picChg>
      </pc:sldChg>
      <pc:sldChg chg="addSp delSp new del mod modNotesTx">
        <pc:chgData name="Christina Teller" userId="ebb37f47-73c1-4af2-8118-85d3a5949150" providerId="ADAL" clId="{41DFB87A-C6C9-4D73-999F-50C92D546FD1}" dt="2024-06-11T19:01:06.875" v="1193" actId="47"/>
        <pc:sldMkLst>
          <pc:docMk/>
          <pc:sldMk cId="1673900748" sldId="400"/>
        </pc:sldMkLst>
        <pc:spChg chg="add del">
          <ac:chgData name="Christina Teller" userId="ebb37f47-73c1-4af2-8118-85d3a5949150" providerId="ADAL" clId="{41DFB87A-C6C9-4D73-999F-50C92D546FD1}" dt="2024-06-11T18:41:08.904" v="130" actId="22"/>
          <ac:spMkLst>
            <pc:docMk/>
            <pc:sldMk cId="1673900748" sldId="400"/>
            <ac:spMk id="3" creationId="{1732ADC2-14B7-DC01-FE53-73648CBD6BB1}"/>
          </ac:spMkLst>
        </pc:spChg>
        <pc:picChg chg="add del">
          <ac:chgData name="Christina Teller" userId="ebb37f47-73c1-4af2-8118-85d3a5949150" providerId="ADAL" clId="{41DFB87A-C6C9-4D73-999F-50C92D546FD1}" dt="2024-06-11T18:44:04.506" v="218" actId="21"/>
          <ac:picMkLst>
            <pc:docMk/>
            <pc:sldMk cId="1673900748" sldId="400"/>
            <ac:picMk id="1026" creationId="{9B5820B0-B283-89E8-91AB-06EE83FCDF10}"/>
          </ac:picMkLst>
        </pc:picChg>
      </pc:sldChg>
      <pc:sldChg chg="addSp delSp modSp add mod">
        <pc:chgData name="Christina Teller" userId="ebb37f47-73c1-4af2-8118-85d3a5949150" providerId="ADAL" clId="{41DFB87A-C6C9-4D73-999F-50C92D546FD1}" dt="2024-06-11T19:18:39.368" v="1335" actId="14100"/>
        <pc:sldMkLst>
          <pc:docMk/>
          <pc:sldMk cId="2409874624" sldId="400"/>
        </pc:sldMkLst>
        <pc:spChg chg="del">
          <ac:chgData name="Christina Teller" userId="ebb37f47-73c1-4af2-8118-85d3a5949150" providerId="ADAL" clId="{41DFB87A-C6C9-4D73-999F-50C92D546FD1}" dt="2024-06-11T19:15:49.424" v="1314" actId="478"/>
          <ac:spMkLst>
            <pc:docMk/>
            <pc:sldMk cId="2409874624" sldId="400"/>
            <ac:spMk id="4" creationId="{6F436E76-FEED-6C95-1884-E80CC5D18F46}"/>
          </ac:spMkLst>
        </pc:spChg>
        <pc:spChg chg="mod">
          <ac:chgData name="Christina Teller" userId="ebb37f47-73c1-4af2-8118-85d3a5949150" providerId="ADAL" clId="{41DFB87A-C6C9-4D73-999F-50C92D546FD1}" dt="2024-06-11T19:18:39.368" v="1335" actId="14100"/>
          <ac:spMkLst>
            <pc:docMk/>
            <pc:sldMk cId="2409874624" sldId="400"/>
            <ac:spMk id="6" creationId="{5A108E51-E2A6-2545-9855-E05743C93237}"/>
          </ac:spMkLst>
        </pc:spChg>
        <pc:picChg chg="del">
          <ac:chgData name="Christina Teller" userId="ebb37f47-73c1-4af2-8118-85d3a5949150" providerId="ADAL" clId="{41DFB87A-C6C9-4D73-999F-50C92D546FD1}" dt="2024-06-11T19:15:31.767" v="1309" actId="478"/>
          <ac:picMkLst>
            <pc:docMk/>
            <pc:sldMk cId="2409874624" sldId="400"/>
            <ac:picMk id="3" creationId="{5C8931CC-F79E-145D-1D3E-BBC40DFC61A0}"/>
          </ac:picMkLst>
        </pc:picChg>
        <pc:picChg chg="add mod">
          <ac:chgData name="Christina Teller" userId="ebb37f47-73c1-4af2-8118-85d3a5949150" providerId="ADAL" clId="{41DFB87A-C6C9-4D73-999F-50C92D546FD1}" dt="2024-06-11T19:16:33.696" v="1328" actId="1076"/>
          <ac:picMkLst>
            <pc:docMk/>
            <pc:sldMk cId="2409874624" sldId="400"/>
            <ac:picMk id="5122" creationId="{B3D58665-E87E-5A6F-F36D-8A322B869EF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C87AA-9EAE-4B41-84CF-FB6A1AD1A13A}" type="datetimeFigureOut">
              <a:rPr lang="da-DK" smtClean="0"/>
              <a:t>03-10-2024</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05103-2E64-444E-BFDA-EA4AED8CD7A8}" type="slidenum">
              <a:rPr lang="da-DK" smtClean="0"/>
              <a:t>‹nr.›</a:t>
            </a:fld>
            <a:endParaRPr lang="da-DK"/>
          </a:p>
        </p:txBody>
      </p:sp>
    </p:spTree>
    <p:extLst>
      <p:ext uri="{BB962C8B-B14F-4D97-AF65-F5344CB8AC3E}">
        <p14:creationId xmlns:p14="http://schemas.microsoft.com/office/powerpoint/2010/main" val="48769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a:t>
            </a:fld>
            <a:endParaRPr lang="da-DK"/>
          </a:p>
        </p:txBody>
      </p:sp>
    </p:spTree>
    <p:extLst>
      <p:ext uri="{BB962C8B-B14F-4D97-AF65-F5344CB8AC3E}">
        <p14:creationId xmlns:p14="http://schemas.microsoft.com/office/powerpoint/2010/main" val="2113761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10</a:t>
            </a:fld>
            <a:endParaRPr lang="da-DK"/>
          </a:p>
        </p:txBody>
      </p:sp>
    </p:spTree>
    <p:extLst>
      <p:ext uri="{BB962C8B-B14F-4D97-AF65-F5344CB8AC3E}">
        <p14:creationId xmlns:p14="http://schemas.microsoft.com/office/powerpoint/2010/main" val="3927325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11</a:t>
            </a:fld>
            <a:endParaRPr lang="da-DK"/>
          </a:p>
        </p:txBody>
      </p:sp>
    </p:spTree>
    <p:extLst>
      <p:ext uri="{BB962C8B-B14F-4D97-AF65-F5344CB8AC3E}">
        <p14:creationId xmlns:p14="http://schemas.microsoft.com/office/powerpoint/2010/main" val="1262705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12</a:t>
            </a:fld>
            <a:endParaRPr lang="da-DK"/>
          </a:p>
        </p:txBody>
      </p:sp>
    </p:spTree>
    <p:extLst>
      <p:ext uri="{BB962C8B-B14F-4D97-AF65-F5344CB8AC3E}">
        <p14:creationId xmlns:p14="http://schemas.microsoft.com/office/powerpoint/2010/main" val="3494637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13</a:t>
            </a:fld>
            <a:endParaRPr lang="da-DK"/>
          </a:p>
        </p:txBody>
      </p:sp>
    </p:spTree>
    <p:extLst>
      <p:ext uri="{BB962C8B-B14F-4D97-AF65-F5344CB8AC3E}">
        <p14:creationId xmlns:p14="http://schemas.microsoft.com/office/powerpoint/2010/main" val="1527801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14</a:t>
            </a:fld>
            <a:endParaRPr lang="da-DK"/>
          </a:p>
        </p:txBody>
      </p:sp>
    </p:spTree>
    <p:extLst>
      <p:ext uri="{BB962C8B-B14F-4D97-AF65-F5344CB8AC3E}">
        <p14:creationId xmlns:p14="http://schemas.microsoft.com/office/powerpoint/2010/main" val="4112169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15</a:t>
            </a:fld>
            <a:endParaRPr lang="da-DK"/>
          </a:p>
        </p:txBody>
      </p:sp>
    </p:spTree>
    <p:extLst>
      <p:ext uri="{BB962C8B-B14F-4D97-AF65-F5344CB8AC3E}">
        <p14:creationId xmlns:p14="http://schemas.microsoft.com/office/powerpoint/2010/main" val="3553308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16</a:t>
            </a:fld>
            <a:endParaRPr lang="da-DK"/>
          </a:p>
        </p:txBody>
      </p:sp>
    </p:spTree>
    <p:extLst>
      <p:ext uri="{BB962C8B-B14F-4D97-AF65-F5344CB8AC3E}">
        <p14:creationId xmlns:p14="http://schemas.microsoft.com/office/powerpoint/2010/main" val="359747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17</a:t>
            </a:fld>
            <a:endParaRPr lang="da-DK"/>
          </a:p>
        </p:txBody>
      </p:sp>
    </p:spTree>
    <p:extLst>
      <p:ext uri="{BB962C8B-B14F-4D97-AF65-F5344CB8AC3E}">
        <p14:creationId xmlns:p14="http://schemas.microsoft.com/office/powerpoint/2010/main" val="2578399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18</a:t>
            </a:fld>
            <a:endParaRPr lang="da-DK"/>
          </a:p>
        </p:txBody>
      </p:sp>
    </p:spTree>
    <p:extLst>
      <p:ext uri="{BB962C8B-B14F-4D97-AF65-F5344CB8AC3E}">
        <p14:creationId xmlns:p14="http://schemas.microsoft.com/office/powerpoint/2010/main" val="1198668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705103-2E64-444E-BFDA-EA4AED8CD7A8}"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55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2</a:t>
            </a:fld>
            <a:endParaRPr lang="da-DK"/>
          </a:p>
        </p:txBody>
      </p:sp>
    </p:spTree>
    <p:extLst>
      <p:ext uri="{BB962C8B-B14F-4D97-AF65-F5344CB8AC3E}">
        <p14:creationId xmlns:p14="http://schemas.microsoft.com/office/powerpoint/2010/main" val="1279434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3</a:t>
            </a:fld>
            <a:endParaRPr lang="da-DK"/>
          </a:p>
        </p:txBody>
      </p:sp>
    </p:spTree>
    <p:extLst>
      <p:ext uri="{BB962C8B-B14F-4D97-AF65-F5344CB8AC3E}">
        <p14:creationId xmlns:p14="http://schemas.microsoft.com/office/powerpoint/2010/main" val="2767726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4</a:t>
            </a:fld>
            <a:endParaRPr lang="da-DK"/>
          </a:p>
        </p:txBody>
      </p:sp>
    </p:spTree>
    <p:extLst>
      <p:ext uri="{BB962C8B-B14F-4D97-AF65-F5344CB8AC3E}">
        <p14:creationId xmlns:p14="http://schemas.microsoft.com/office/powerpoint/2010/main" val="307568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5</a:t>
            </a:fld>
            <a:endParaRPr lang="da-DK"/>
          </a:p>
        </p:txBody>
      </p:sp>
    </p:spTree>
    <p:extLst>
      <p:ext uri="{BB962C8B-B14F-4D97-AF65-F5344CB8AC3E}">
        <p14:creationId xmlns:p14="http://schemas.microsoft.com/office/powerpoint/2010/main" val="930430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6</a:t>
            </a:fld>
            <a:endParaRPr lang="da-DK"/>
          </a:p>
        </p:txBody>
      </p:sp>
    </p:spTree>
    <p:extLst>
      <p:ext uri="{BB962C8B-B14F-4D97-AF65-F5344CB8AC3E}">
        <p14:creationId xmlns:p14="http://schemas.microsoft.com/office/powerpoint/2010/main" val="1016720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7</a:t>
            </a:fld>
            <a:endParaRPr lang="da-DK"/>
          </a:p>
        </p:txBody>
      </p:sp>
    </p:spTree>
    <p:extLst>
      <p:ext uri="{BB962C8B-B14F-4D97-AF65-F5344CB8AC3E}">
        <p14:creationId xmlns:p14="http://schemas.microsoft.com/office/powerpoint/2010/main" val="3693230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8</a:t>
            </a:fld>
            <a:endParaRPr lang="da-DK"/>
          </a:p>
        </p:txBody>
      </p:sp>
    </p:spTree>
    <p:extLst>
      <p:ext uri="{BB962C8B-B14F-4D97-AF65-F5344CB8AC3E}">
        <p14:creationId xmlns:p14="http://schemas.microsoft.com/office/powerpoint/2010/main" val="557975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9</a:t>
            </a:fld>
            <a:endParaRPr lang="da-DK"/>
          </a:p>
        </p:txBody>
      </p:sp>
    </p:spTree>
    <p:extLst>
      <p:ext uri="{BB962C8B-B14F-4D97-AF65-F5344CB8AC3E}">
        <p14:creationId xmlns:p14="http://schemas.microsoft.com/office/powerpoint/2010/main" val="2231680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3E6A-ACAB-144A-8DA3-E466382659F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Subtitle 2">
            <a:extLst>
              <a:ext uri="{FF2B5EF4-FFF2-40B4-BE49-F238E27FC236}">
                <a16:creationId xmlns:a16="http://schemas.microsoft.com/office/drawing/2014/main" id="{FAFE1B0E-C1EC-BE41-A1AF-E6A87D3449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Date Placeholder 3">
            <a:extLst>
              <a:ext uri="{FF2B5EF4-FFF2-40B4-BE49-F238E27FC236}">
                <a16:creationId xmlns:a16="http://schemas.microsoft.com/office/drawing/2014/main" id="{97EDFA4B-E37B-6A4F-8A15-348AADFACB07}"/>
              </a:ext>
            </a:extLst>
          </p:cNvPr>
          <p:cNvSpPr>
            <a:spLocks noGrp="1"/>
          </p:cNvSpPr>
          <p:nvPr>
            <p:ph type="dt" sz="half" idx="10"/>
          </p:nvPr>
        </p:nvSpPr>
        <p:spPr/>
        <p:txBody>
          <a:bodyPr/>
          <a:lstStyle/>
          <a:p>
            <a:fld id="{6456FB8D-EF4B-2C45-9869-371CC6E57A99}" type="datetimeFigureOut">
              <a:rPr lang="da-DK" smtClean="0"/>
              <a:t>03-10-2024</a:t>
            </a:fld>
            <a:endParaRPr lang="da-DK"/>
          </a:p>
        </p:txBody>
      </p:sp>
      <p:sp>
        <p:nvSpPr>
          <p:cNvPr id="5" name="Footer Placeholder 4">
            <a:extLst>
              <a:ext uri="{FF2B5EF4-FFF2-40B4-BE49-F238E27FC236}">
                <a16:creationId xmlns:a16="http://schemas.microsoft.com/office/drawing/2014/main" id="{999A5ED5-830E-004B-9361-E94E4E08549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44659986-9702-5449-810E-4FFF61FF526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87674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0583-1925-9C4C-B599-B06EECFF03F8}"/>
              </a:ext>
            </a:extLst>
          </p:cNvPr>
          <p:cNvSpPr>
            <a:spLocks noGrp="1"/>
          </p:cNvSpPr>
          <p:nvPr>
            <p:ph type="title"/>
          </p:nvPr>
        </p:nvSpPr>
        <p:spPr/>
        <p:txBody>
          <a:bodyPr/>
          <a:lstStyle/>
          <a:p>
            <a:r>
              <a:rPr lang="da-DK"/>
              <a:t>Klik for at redigere titeltypografien i masteren</a:t>
            </a:r>
          </a:p>
        </p:txBody>
      </p:sp>
      <p:sp>
        <p:nvSpPr>
          <p:cNvPr id="3" name="Vertical Text Placeholder 2">
            <a:extLst>
              <a:ext uri="{FF2B5EF4-FFF2-40B4-BE49-F238E27FC236}">
                <a16:creationId xmlns:a16="http://schemas.microsoft.com/office/drawing/2014/main" id="{F0F9C706-7B6C-4048-8785-F0DB4FA5383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66F6141F-7D0B-F64D-A9E2-1BF02DCDA8FD}"/>
              </a:ext>
            </a:extLst>
          </p:cNvPr>
          <p:cNvSpPr>
            <a:spLocks noGrp="1"/>
          </p:cNvSpPr>
          <p:nvPr>
            <p:ph type="dt" sz="half" idx="10"/>
          </p:nvPr>
        </p:nvSpPr>
        <p:spPr/>
        <p:txBody>
          <a:bodyPr/>
          <a:lstStyle/>
          <a:p>
            <a:fld id="{6456FB8D-EF4B-2C45-9869-371CC6E57A99}" type="datetimeFigureOut">
              <a:rPr lang="da-DK" smtClean="0"/>
              <a:t>03-10-2024</a:t>
            </a:fld>
            <a:endParaRPr lang="da-DK"/>
          </a:p>
        </p:txBody>
      </p:sp>
      <p:sp>
        <p:nvSpPr>
          <p:cNvPr id="5" name="Footer Placeholder 4">
            <a:extLst>
              <a:ext uri="{FF2B5EF4-FFF2-40B4-BE49-F238E27FC236}">
                <a16:creationId xmlns:a16="http://schemas.microsoft.com/office/drawing/2014/main" id="{1F8C7C68-FD56-E14B-B20F-76020E52A31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28D77A9C-23D5-BA4A-B436-6FAE3924872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447178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F0335E-9424-A64E-B97D-51482303B7B2}"/>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Vertical Text Placeholder 2">
            <a:extLst>
              <a:ext uri="{FF2B5EF4-FFF2-40B4-BE49-F238E27FC236}">
                <a16:creationId xmlns:a16="http://schemas.microsoft.com/office/drawing/2014/main" id="{7C7AECF0-E840-DA48-9513-BEB726FFDB53}"/>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C0831CD8-8E03-044A-9EDD-35B0D96A598A}"/>
              </a:ext>
            </a:extLst>
          </p:cNvPr>
          <p:cNvSpPr>
            <a:spLocks noGrp="1"/>
          </p:cNvSpPr>
          <p:nvPr>
            <p:ph type="dt" sz="half" idx="10"/>
          </p:nvPr>
        </p:nvSpPr>
        <p:spPr/>
        <p:txBody>
          <a:bodyPr/>
          <a:lstStyle/>
          <a:p>
            <a:fld id="{6456FB8D-EF4B-2C45-9869-371CC6E57A99}" type="datetimeFigureOut">
              <a:rPr lang="da-DK" smtClean="0"/>
              <a:t>03-10-2024</a:t>
            </a:fld>
            <a:endParaRPr lang="da-DK"/>
          </a:p>
        </p:txBody>
      </p:sp>
      <p:sp>
        <p:nvSpPr>
          <p:cNvPr id="5" name="Footer Placeholder 4">
            <a:extLst>
              <a:ext uri="{FF2B5EF4-FFF2-40B4-BE49-F238E27FC236}">
                <a16:creationId xmlns:a16="http://schemas.microsoft.com/office/drawing/2014/main" id="{1039D2F0-7073-A749-B225-50A9D442B85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BFCCC37B-87A4-CE42-AC0E-94579306A72A}"/>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980313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90A69-41B1-084A-A047-119CB0D92004}"/>
              </a:ext>
            </a:extLst>
          </p:cNvPr>
          <p:cNvSpPr>
            <a:spLocks noGrp="1"/>
          </p:cNvSpPr>
          <p:nvPr>
            <p:ph type="title"/>
          </p:nvPr>
        </p:nvSpPr>
        <p:spPr/>
        <p:txBody>
          <a:bodyPr/>
          <a:lstStyle/>
          <a:p>
            <a:r>
              <a:rPr lang="da-DK"/>
              <a:t>Klik for at redigere titeltypografien i masteren</a:t>
            </a:r>
          </a:p>
        </p:txBody>
      </p:sp>
      <p:sp>
        <p:nvSpPr>
          <p:cNvPr id="3" name="Content Placeholder 2">
            <a:extLst>
              <a:ext uri="{FF2B5EF4-FFF2-40B4-BE49-F238E27FC236}">
                <a16:creationId xmlns:a16="http://schemas.microsoft.com/office/drawing/2014/main" id="{52B6CF1B-B404-694A-907E-2C7A3B23EE73}"/>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77FDFA28-26D5-0C41-9546-196AD8AB643C}"/>
              </a:ext>
            </a:extLst>
          </p:cNvPr>
          <p:cNvSpPr>
            <a:spLocks noGrp="1"/>
          </p:cNvSpPr>
          <p:nvPr>
            <p:ph type="dt" sz="half" idx="10"/>
          </p:nvPr>
        </p:nvSpPr>
        <p:spPr/>
        <p:txBody>
          <a:bodyPr/>
          <a:lstStyle/>
          <a:p>
            <a:fld id="{6456FB8D-EF4B-2C45-9869-371CC6E57A99}" type="datetimeFigureOut">
              <a:rPr lang="da-DK" smtClean="0"/>
              <a:t>03-10-2024</a:t>
            </a:fld>
            <a:endParaRPr lang="da-DK"/>
          </a:p>
        </p:txBody>
      </p:sp>
      <p:sp>
        <p:nvSpPr>
          <p:cNvPr id="5" name="Footer Placeholder 4">
            <a:extLst>
              <a:ext uri="{FF2B5EF4-FFF2-40B4-BE49-F238E27FC236}">
                <a16:creationId xmlns:a16="http://schemas.microsoft.com/office/drawing/2014/main" id="{44816AC3-5B9C-0444-A53A-E446362F190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F4A4DA5-060B-7445-AF7B-1B1F116DE86C}"/>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326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0634F-4A4A-BE4C-85C6-692C4D0E170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Text Placeholder 2">
            <a:extLst>
              <a:ext uri="{FF2B5EF4-FFF2-40B4-BE49-F238E27FC236}">
                <a16:creationId xmlns:a16="http://schemas.microsoft.com/office/drawing/2014/main" id="{09372EE1-C8C3-9243-ACBC-3ECD69655D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a:extLst>
              <a:ext uri="{FF2B5EF4-FFF2-40B4-BE49-F238E27FC236}">
                <a16:creationId xmlns:a16="http://schemas.microsoft.com/office/drawing/2014/main" id="{6B921DCF-46BB-A345-A0E9-4DB9C0B8F74F}"/>
              </a:ext>
            </a:extLst>
          </p:cNvPr>
          <p:cNvSpPr>
            <a:spLocks noGrp="1"/>
          </p:cNvSpPr>
          <p:nvPr>
            <p:ph type="dt" sz="half" idx="10"/>
          </p:nvPr>
        </p:nvSpPr>
        <p:spPr/>
        <p:txBody>
          <a:bodyPr/>
          <a:lstStyle/>
          <a:p>
            <a:fld id="{6456FB8D-EF4B-2C45-9869-371CC6E57A99}" type="datetimeFigureOut">
              <a:rPr lang="da-DK" smtClean="0"/>
              <a:t>03-10-2024</a:t>
            </a:fld>
            <a:endParaRPr lang="da-DK"/>
          </a:p>
        </p:txBody>
      </p:sp>
      <p:sp>
        <p:nvSpPr>
          <p:cNvPr id="5" name="Footer Placeholder 4">
            <a:extLst>
              <a:ext uri="{FF2B5EF4-FFF2-40B4-BE49-F238E27FC236}">
                <a16:creationId xmlns:a16="http://schemas.microsoft.com/office/drawing/2014/main" id="{FA1DEB18-4EEB-0548-BEFC-D4B1FF67056E}"/>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864E9F80-6A1A-684C-8F1F-9B03FCB2FC70}"/>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5532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27B16-2B7B-CC43-A6DD-6F4D998576A7}"/>
              </a:ext>
            </a:extLst>
          </p:cNvPr>
          <p:cNvSpPr>
            <a:spLocks noGrp="1"/>
          </p:cNvSpPr>
          <p:nvPr>
            <p:ph type="title"/>
          </p:nvPr>
        </p:nvSpPr>
        <p:spPr/>
        <p:txBody>
          <a:bodyPr/>
          <a:lstStyle/>
          <a:p>
            <a:r>
              <a:rPr lang="da-DK"/>
              <a:t>Klik for at redigere titeltypografien i masteren</a:t>
            </a:r>
          </a:p>
        </p:txBody>
      </p:sp>
      <p:sp>
        <p:nvSpPr>
          <p:cNvPr id="3" name="Content Placeholder 2">
            <a:extLst>
              <a:ext uri="{FF2B5EF4-FFF2-40B4-BE49-F238E27FC236}">
                <a16:creationId xmlns:a16="http://schemas.microsoft.com/office/drawing/2014/main" id="{A791A4C5-FB3E-B14E-81C9-7EFD69626B48}"/>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Content Placeholder 3">
            <a:extLst>
              <a:ext uri="{FF2B5EF4-FFF2-40B4-BE49-F238E27FC236}">
                <a16:creationId xmlns:a16="http://schemas.microsoft.com/office/drawing/2014/main" id="{39D63E03-7D3F-C641-9A0C-5E9F5D020144}"/>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a:extLst>
              <a:ext uri="{FF2B5EF4-FFF2-40B4-BE49-F238E27FC236}">
                <a16:creationId xmlns:a16="http://schemas.microsoft.com/office/drawing/2014/main" id="{5AA03513-1C91-4942-BB7B-DA7460BC94C1}"/>
              </a:ext>
            </a:extLst>
          </p:cNvPr>
          <p:cNvSpPr>
            <a:spLocks noGrp="1"/>
          </p:cNvSpPr>
          <p:nvPr>
            <p:ph type="dt" sz="half" idx="10"/>
          </p:nvPr>
        </p:nvSpPr>
        <p:spPr/>
        <p:txBody>
          <a:bodyPr/>
          <a:lstStyle/>
          <a:p>
            <a:fld id="{6456FB8D-EF4B-2C45-9869-371CC6E57A99}" type="datetimeFigureOut">
              <a:rPr lang="da-DK" smtClean="0"/>
              <a:t>03-10-2024</a:t>
            </a:fld>
            <a:endParaRPr lang="da-DK"/>
          </a:p>
        </p:txBody>
      </p:sp>
      <p:sp>
        <p:nvSpPr>
          <p:cNvPr id="6" name="Footer Placeholder 5">
            <a:extLst>
              <a:ext uri="{FF2B5EF4-FFF2-40B4-BE49-F238E27FC236}">
                <a16:creationId xmlns:a16="http://schemas.microsoft.com/office/drawing/2014/main" id="{EF3E279B-3137-E648-B42F-D25BB643A086}"/>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857F63D-2421-8442-B20B-7FD7EBD5287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89534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2343C-EA6C-0D4E-AF4C-F7677785A304}"/>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Text Placeholder 2">
            <a:extLst>
              <a:ext uri="{FF2B5EF4-FFF2-40B4-BE49-F238E27FC236}">
                <a16:creationId xmlns:a16="http://schemas.microsoft.com/office/drawing/2014/main" id="{FEEBE044-B084-C24B-BC49-9704F98936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a:extLst>
              <a:ext uri="{FF2B5EF4-FFF2-40B4-BE49-F238E27FC236}">
                <a16:creationId xmlns:a16="http://schemas.microsoft.com/office/drawing/2014/main" id="{CCDD736F-6CF4-474C-9D8C-2E950FB02A73}"/>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a:extLst>
              <a:ext uri="{FF2B5EF4-FFF2-40B4-BE49-F238E27FC236}">
                <a16:creationId xmlns:a16="http://schemas.microsoft.com/office/drawing/2014/main" id="{17A5A584-5D97-7F4C-8412-6EEA05479D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a:extLst>
              <a:ext uri="{FF2B5EF4-FFF2-40B4-BE49-F238E27FC236}">
                <a16:creationId xmlns:a16="http://schemas.microsoft.com/office/drawing/2014/main" id="{8186B358-BA4F-0348-8C38-7E56DEF819C4}"/>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Date Placeholder 6">
            <a:extLst>
              <a:ext uri="{FF2B5EF4-FFF2-40B4-BE49-F238E27FC236}">
                <a16:creationId xmlns:a16="http://schemas.microsoft.com/office/drawing/2014/main" id="{8C6A0842-CDBA-9440-B1E5-BB2530E9C1B4}"/>
              </a:ext>
            </a:extLst>
          </p:cNvPr>
          <p:cNvSpPr>
            <a:spLocks noGrp="1"/>
          </p:cNvSpPr>
          <p:nvPr>
            <p:ph type="dt" sz="half" idx="10"/>
          </p:nvPr>
        </p:nvSpPr>
        <p:spPr/>
        <p:txBody>
          <a:bodyPr/>
          <a:lstStyle/>
          <a:p>
            <a:fld id="{6456FB8D-EF4B-2C45-9869-371CC6E57A99}" type="datetimeFigureOut">
              <a:rPr lang="da-DK" smtClean="0"/>
              <a:t>03-10-2024</a:t>
            </a:fld>
            <a:endParaRPr lang="da-DK"/>
          </a:p>
        </p:txBody>
      </p:sp>
      <p:sp>
        <p:nvSpPr>
          <p:cNvPr id="8" name="Footer Placeholder 7">
            <a:extLst>
              <a:ext uri="{FF2B5EF4-FFF2-40B4-BE49-F238E27FC236}">
                <a16:creationId xmlns:a16="http://schemas.microsoft.com/office/drawing/2014/main" id="{28194AE3-3D41-984A-B882-7BC5551AAD48}"/>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EF8F07AD-1574-0846-BB75-B40AFF4817E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692507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D568-3D8C-CE4E-8AE8-49DBC0A02DBE}"/>
              </a:ext>
            </a:extLst>
          </p:cNvPr>
          <p:cNvSpPr>
            <a:spLocks noGrp="1"/>
          </p:cNvSpPr>
          <p:nvPr>
            <p:ph type="title"/>
          </p:nvPr>
        </p:nvSpPr>
        <p:spPr/>
        <p:txBody>
          <a:bodyPr/>
          <a:lstStyle/>
          <a:p>
            <a:r>
              <a:rPr lang="da-DK"/>
              <a:t>Klik for at redigere titeltypografien i masteren</a:t>
            </a:r>
          </a:p>
        </p:txBody>
      </p:sp>
      <p:sp>
        <p:nvSpPr>
          <p:cNvPr id="3" name="Date Placeholder 2">
            <a:extLst>
              <a:ext uri="{FF2B5EF4-FFF2-40B4-BE49-F238E27FC236}">
                <a16:creationId xmlns:a16="http://schemas.microsoft.com/office/drawing/2014/main" id="{D5F2013A-2090-E54F-AF71-0AD5680B0061}"/>
              </a:ext>
            </a:extLst>
          </p:cNvPr>
          <p:cNvSpPr>
            <a:spLocks noGrp="1"/>
          </p:cNvSpPr>
          <p:nvPr>
            <p:ph type="dt" sz="half" idx="10"/>
          </p:nvPr>
        </p:nvSpPr>
        <p:spPr/>
        <p:txBody>
          <a:bodyPr/>
          <a:lstStyle/>
          <a:p>
            <a:fld id="{6456FB8D-EF4B-2C45-9869-371CC6E57A99}" type="datetimeFigureOut">
              <a:rPr lang="da-DK" smtClean="0"/>
              <a:t>03-10-2024</a:t>
            </a:fld>
            <a:endParaRPr lang="da-DK"/>
          </a:p>
        </p:txBody>
      </p:sp>
      <p:sp>
        <p:nvSpPr>
          <p:cNvPr id="4" name="Footer Placeholder 3">
            <a:extLst>
              <a:ext uri="{FF2B5EF4-FFF2-40B4-BE49-F238E27FC236}">
                <a16:creationId xmlns:a16="http://schemas.microsoft.com/office/drawing/2014/main" id="{63638D33-0968-A54C-BE07-FD67E91B1B14}"/>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8F4531D9-876C-CC45-A1D4-7A07EBECB398}"/>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1802272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54AEBE-61B2-7341-88F5-BC368883C7A3}"/>
              </a:ext>
            </a:extLst>
          </p:cNvPr>
          <p:cNvSpPr>
            <a:spLocks noGrp="1"/>
          </p:cNvSpPr>
          <p:nvPr>
            <p:ph type="dt" sz="half" idx="10"/>
          </p:nvPr>
        </p:nvSpPr>
        <p:spPr/>
        <p:txBody>
          <a:bodyPr/>
          <a:lstStyle/>
          <a:p>
            <a:fld id="{6456FB8D-EF4B-2C45-9869-371CC6E57A99}" type="datetimeFigureOut">
              <a:rPr lang="da-DK" smtClean="0"/>
              <a:t>03-10-2024</a:t>
            </a:fld>
            <a:endParaRPr lang="da-DK"/>
          </a:p>
        </p:txBody>
      </p:sp>
      <p:sp>
        <p:nvSpPr>
          <p:cNvPr id="3" name="Footer Placeholder 2">
            <a:extLst>
              <a:ext uri="{FF2B5EF4-FFF2-40B4-BE49-F238E27FC236}">
                <a16:creationId xmlns:a16="http://schemas.microsoft.com/office/drawing/2014/main" id="{3A4A8AFD-BF21-3A42-AC67-27A90C3DEA6E}"/>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4AC60187-60B3-BA46-BD99-6F9051AF4144}"/>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1984277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15C72-4CBA-9F40-A865-AA0532F2236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Content Placeholder 2">
            <a:extLst>
              <a:ext uri="{FF2B5EF4-FFF2-40B4-BE49-F238E27FC236}">
                <a16:creationId xmlns:a16="http://schemas.microsoft.com/office/drawing/2014/main" id="{FCCA2717-4025-2240-986C-4C04132B69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Text Placeholder 3">
            <a:extLst>
              <a:ext uri="{FF2B5EF4-FFF2-40B4-BE49-F238E27FC236}">
                <a16:creationId xmlns:a16="http://schemas.microsoft.com/office/drawing/2014/main" id="{E3DD7EB7-DEB3-384A-8E60-25207E673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21448177-6CDE-A548-9EE2-1AA0C42EF6EC}"/>
              </a:ext>
            </a:extLst>
          </p:cNvPr>
          <p:cNvSpPr>
            <a:spLocks noGrp="1"/>
          </p:cNvSpPr>
          <p:nvPr>
            <p:ph type="dt" sz="half" idx="10"/>
          </p:nvPr>
        </p:nvSpPr>
        <p:spPr/>
        <p:txBody>
          <a:bodyPr/>
          <a:lstStyle/>
          <a:p>
            <a:fld id="{6456FB8D-EF4B-2C45-9869-371CC6E57A99}" type="datetimeFigureOut">
              <a:rPr lang="da-DK" smtClean="0"/>
              <a:t>03-10-2024</a:t>
            </a:fld>
            <a:endParaRPr lang="da-DK"/>
          </a:p>
        </p:txBody>
      </p:sp>
      <p:sp>
        <p:nvSpPr>
          <p:cNvPr id="6" name="Footer Placeholder 5">
            <a:extLst>
              <a:ext uri="{FF2B5EF4-FFF2-40B4-BE49-F238E27FC236}">
                <a16:creationId xmlns:a16="http://schemas.microsoft.com/office/drawing/2014/main" id="{8F94C9BA-DF15-9B43-AC7F-969FEA7D2439}"/>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678D477F-F8D2-5241-B3C7-2854C9547AB9}"/>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172588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8A19-6E3D-044A-BA6A-AD46FFF5953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icture Placeholder 2">
            <a:extLst>
              <a:ext uri="{FF2B5EF4-FFF2-40B4-BE49-F238E27FC236}">
                <a16:creationId xmlns:a16="http://schemas.microsoft.com/office/drawing/2014/main" id="{E2E6BFCB-8E05-F94E-887B-B58BA91A34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Text Placeholder 3">
            <a:extLst>
              <a:ext uri="{FF2B5EF4-FFF2-40B4-BE49-F238E27FC236}">
                <a16:creationId xmlns:a16="http://schemas.microsoft.com/office/drawing/2014/main" id="{7E8C99C6-AC6D-5F41-8E13-4604BC29A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947F3046-D815-C74E-BC2B-DFDA6BF9394E}"/>
              </a:ext>
            </a:extLst>
          </p:cNvPr>
          <p:cNvSpPr>
            <a:spLocks noGrp="1"/>
          </p:cNvSpPr>
          <p:nvPr>
            <p:ph type="dt" sz="half" idx="10"/>
          </p:nvPr>
        </p:nvSpPr>
        <p:spPr/>
        <p:txBody>
          <a:bodyPr/>
          <a:lstStyle/>
          <a:p>
            <a:fld id="{6456FB8D-EF4B-2C45-9869-371CC6E57A99}" type="datetimeFigureOut">
              <a:rPr lang="da-DK" smtClean="0"/>
              <a:t>03-10-2024</a:t>
            </a:fld>
            <a:endParaRPr lang="da-DK"/>
          </a:p>
        </p:txBody>
      </p:sp>
      <p:sp>
        <p:nvSpPr>
          <p:cNvPr id="6" name="Footer Placeholder 5">
            <a:extLst>
              <a:ext uri="{FF2B5EF4-FFF2-40B4-BE49-F238E27FC236}">
                <a16:creationId xmlns:a16="http://schemas.microsoft.com/office/drawing/2014/main" id="{6DCA33BE-366E-CA4C-9917-89D0280CA90B}"/>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4557D7EE-5D68-0047-9D22-D8E2A1B899D4}"/>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70663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178359-D0B2-954C-BFED-C292A262FD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Text Placeholder 2">
            <a:extLst>
              <a:ext uri="{FF2B5EF4-FFF2-40B4-BE49-F238E27FC236}">
                <a16:creationId xmlns:a16="http://schemas.microsoft.com/office/drawing/2014/main" id="{9D15EA43-D3E8-1642-9C2A-C6777636E0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5888A887-3BCD-6141-B7D3-84F3474233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6FB8D-EF4B-2C45-9869-371CC6E57A99}" type="datetimeFigureOut">
              <a:rPr lang="da-DK" smtClean="0"/>
              <a:t>03-10-2024</a:t>
            </a:fld>
            <a:endParaRPr lang="da-DK"/>
          </a:p>
        </p:txBody>
      </p:sp>
      <p:sp>
        <p:nvSpPr>
          <p:cNvPr id="5" name="Footer Placeholder 4">
            <a:extLst>
              <a:ext uri="{FF2B5EF4-FFF2-40B4-BE49-F238E27FC236}">
                <a16:creationId xmlns:a16="http://schemas.microsoft.com/office/drawing/2014/main" id="{ABC27BA7-A2FB-5045-9DCF-DAFEFE7B6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7D0C81B2-C816-4D4A-8E15-2BBD038FAC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A5859-79F5-D942-B5CA-308B33ACAFDA}" type="slidenum">
              <a:rPr lang="da-DK" smtClean="0"/>
              <a:t>‹nr.›</a:t>
            </a:fld>
            <a:endParaRPr lang="da-DK"/>
          </a:p>
        </p:txBody>
      </p:sp>
    </p:spTree>
    <p:extLst>
      <p:ext uri="{BB962C8B-B14F-4D97-AF65-F5344CB8AC3E}">
        <p14:creationId xmlns:p14="http://schemas.microsoft.com/office/powerpoint/2010/main" val="3278591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495880" y="2386402"/>
            <a:ext cx="6891239" cy="1569660"/>
          </a:xfrm>
          <a:prstGeom prst="rect">
            <a:avLst/>
          </a:prstGeom>
          <a:noFill/>
        </p:spPr>
        <p:txBody>
          <a:bodyPr wrap="square" lIns="108000" rtlCol="0">
            <a:spAutoFit/>
          </a:bodyPr>
          <a:lstStyle/>
          <a:p>
            <a:pPr marR="0" lvl="0" indent="0" fontAlgn="auto">
              <a:lnSpc>
                <a:spcPct val="100000"/>
              </a:lnSpc>
              <a:spcBef>
                <a:spcPts val="0"/>
              </a:spcBef>
              <a:spcAft>
                <a:spcPts val="0"/>
              </a:spcAft>
              <a:buClrTx/>
              <a:buSzTx/>
              <a:buFontTx/>
              <a:buNone/>
              <a:tabLst/>
              <a:defRPr/>
            </a:pPr>
            <a:r>
              <a:rPr lang="da-DK" sz="4000" b="1" spc="300" dirty="0" smtClean="0">
                <a:solidFill>
                  <a:srgbClr val="DC3047"/>
                </a:solidFill>
                <a:latin typeface="Arial Black" panose="020B0604020202020204" pitchFamily="34" charset="0"/>
              </a:rPr>
              <a:t>Ungdomsuddannelse</a:t>
            </a:r>
            <a:endParaRPr lang="da-DK" sz="4000" b="1" spc="300" dirty="0">
              <a:solidFill>
                <a:srgbClr val="DC3047"/>
              </a:solidFill>
              <a:latin typeface="Arial Black" panose="020B0604020202020204" pitchFamily="34" charset="0"/>
            </a:endParaRPr>
          </a:p>
          <a:p>
            <a:pPr marR="0" lvl="0" indent="0" fontAlgn="auto">
              <a:lnSpc>
                <a:spcPct val="100000"/>
              </a:lnSpc>
              <a:spcBef>
                <a:spcPts val="0"/>
              </a:spcBef>
              <a:spcAft>
                <a:spcPts val="0"/>
              </a:spcAft>
              <a:buClrTx/>
              <a:buSzTx/>
              <a:buFontTx/>
              <a:buNone/>
              <a:tabLst/>
              <a:defRPr/>
            </a:pPr>
            <a:endParaRPr lang="da-DK" sz="1600" b="1" spc="300" dirty="0">
              <a:solidFill>
                <a:srgbClr val="DC3047"/>
              </a:solidFill>
              <a:latin typeface="Arial Black" panose="020B0604020202020204" pitchFamily="34" charset="0"/>
            </a:endParaRPr>
          </a:p>
          <a:p>
            <a:endParaRPr lang="da-DK" sz="4000" b="1" spc="300" dirty="0">
              <a:latin typeface="Arial Black" panose="020B0604020202020204" pitchFamily="34" charset="0"/>
              <a:cs typeface="Arial Black" panose="020B0604020202020204" pitchFamily="34" charset="0"/>
            </a:endParaRPr>
          </a:p>
        </p:txBody>
      </p:sp>
      <p:pic>
        <p:nvPicPr>
          <p:cNvPr id="3" name="Billede 2">
            <a:extLst>
              <a:ext uri="{FF2B5EF4-FFF2-40B4-BE49-F238E27FC236}">
                <a16:creationId xmlns:a16="http://schemas.microsoft.com/office/drawing/2014/main" id="{5C8931CC-F79E-145D-1D3E-BBC40DFC61A0}"/>
              </a:ext>
            </a:extLst>
          </p:cNvPr>
          <p:cNvPicPr>
            <a:picLocks noChangeAspect="1"/>
          </p:cNvPicPr>
          <p:nvPr/>
        </p:nvPicPr>
        <p:blipFill>
          <a:blip r:embed="rId4"/>
          <a:stretch>
            <a:fillRect/>
          </a:stretch>
        </p:blipFill>
        <p:spPr>
          <a:xfrm>
            <a:off x="7625278" y="814070"/>
            <a:ext cx="3852599" cy="5121138"/>
          </a:xfrm>
          <a:prstGeom prst="rect">
            <a:avLst/>
          </a:prstGeom>
        </p:spPr>
      </p:pic>
      <p:sp>
        <p:nvSpPr>
          <p:cNvPr id="4" name="TextBox 10">
            <a:extLst>
              <a:ext uri="{FF2B5EF4-FFF2-40B4-BE49-F238E27FC236}">
                <a16:creationId xmlns:a16="http://schemas.microsoft.com/office/drawing/2014/main" id="{6F436E76-FEED-6C95-1884-E80CC5D18F46}"/>
              </a:ext>
            </a:extLst>
          </p:cNvPr>
          <p:cNvSpPr txBox="1"/>
          <p:nvPr/>
        </p:nvSpPr>
        <p:spPr>
          <a:xfrm>
            <a:off x="495880" y="1847921"/>
            <a:ext cx="7561113" cy="276999"/>
          </a:xfrm>
          <a:prstGeom prst="rect">
            <a:avLst/>
          </a:prstGeom>
          <a:noFill/>
        </p:spPr>
        <p:txBody>
          <a:bodyPr wrap="square" lIns="108000" tIns="45720" rIns="91440" bIns="45720" rtlCol="0" anchor="t">
            <a:spAutoFit/>
          </a:bodyPr>
          <a:lstStyle/>
          <a:p>
            <a:r>
              <a:rPr lang="da-DK" sz="1200" b="1" spc="300" dirty="0" smtClean="0">
                <a:latin typeface="Arial" panose="020B0604020202020204" pitchFamily="34" charset="0"/>
                <a:cs typeface="Arial" panose="020B0604020202020204" pitchFamily="34" charset="0"/>
              </a:rPr>
              <a:t>Kolding xx/xx/2024</a:t>
            </a:r>
            <a:endParaRPr lang="da-DK" sz="1200" b="1" spc="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2541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680560" y="617146"/>
            <a:ext cx="10941518" cy="1323439"/>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Elitesportsordninger på ungdomsuddannelser</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680560" y="1369148"/>
            <a:ext cx="10545359" cy="1292662"/>
          </a:xfrm>
          <a:prstGeom prst="rect">
            <a:avLst/>
          </a:prstGeom>
        </p:spPr>
        <p:txBody>
          <a:bodyPr wrap="square">
            <a:spAutoFit/>
          </a:bodyPr>
          <a:lstStyle/>
          <a:p>
            <a:pPr>
              <a:lnSpc>
                <a:spcPct val="150000"/>
              </a:lnSpc>
            </a:pPr>
            <a:r>
              <a:rPr lang="da-DK" sz="1600" dirty="0">
                <a:latin typeface="Arial" panose="020B0604020202020204" pitchFamily="34" charset="0"/>
                <a:ea typeface="Times New Roman" panose="02020603050405020304" pitchFamily="18" charset="0"/>
                <a:cs typeface="Arial" panose="020B0604020202020204" pitchFamily="34" charset="0"/>
              </a:rPr>
              <a:t/>
            </a:r>
            <a:br>
              <a:rPr lang="da-DK" sz="1600" dirty="0">
                <a:latin typeface="Arial" panose="020B0604020202020204" pitchFamily="34" charset="0"/>
                <a:ea typeface="Times New Roman" panose="02020603050405020304" pitchFamily="18" charset="0"/>
                <a:cs typeface="Arial" panose="020B0604020202020204" pitchFamily="34" charset="0"/>
              </a:rPr>
            </a:br>
            <a:r>
              <a:rPr lang="da-DK" dirty="0">
                <a:latin typeface="Calibri" panose="020F0502020204030204" pitchFamily="34" charset="0"/>
                <a:ea typeface="Times New Roman" panose="02020603050405020304" pitchFamily="18" charset="0"/>
                <a:cs typeface="Times New Roman" panose="02020603050405020304" pitchFamily="18" charset="0"/>
              </a:rPr>
              <a:t/>
            </a:r>
            <a:br>
              <a:rPr lang="da-DK" dirty="0">
                <a:latin typeface="Calibri" panose="020F0502020204030204" pitchFamily="34" charset="0"/>
                <a:ea typeface="Times New Roman" panose="02020603050405020304" pitchFamily="18" charset="0"/>
                <a:cs typeface="Times New Roman" panose="02020603050405020304" pitchFamily="18" charset="0"/>
              </a:rPr>
            </a:br>
            <a:endParaRPr lang="da-DK" dirty="0"/>
          </a:p>
        </p:txBody>
      </p:sp>
      <p:sp>
        <p:nvSpPr>
          <p:cNvPr id="4" name="Rektangel 3"/>
          <p:cNvSpPr/>
          <p:nvPr/>
        </p:nvSpPr>
        <p:spPr>
          <a:xfrm>
            <a:off x="611405" y="2015479"/>
            <a:ext cx="10675213" cy="3888244"/>
          </a:xfrm>
          <a:prstGeom prst="rect">
            <a:avLst/>
          </a:prstGeom>
        </p:spPr>
        <p:txBody>
          <a:bodyPr wrap="square">
            <a:spAutoFit/>
          </a:bodyPr>
          <a:lstStyle/>
          <a:p>
            <a:pPr>
              <a:lnSpc>
                <a:spcPct val="150000"/>
              </a:lnSpc>
            </a:pPr>
            <a:r>
              <a:rPr lang="da-DK" sz="1600" b="1" i="1" dirty="0">
                <a:latin typeface="Arial" panose="020B0604020202020204" pitchFamily="34" charset="0"/>
                <a:cs typeface="Arial" panose="020B0604020202020204" pitchFamily="34" charset="0"/>
              </a:rPr>
              <a:t>Team Danmark-uddannelsespartner-skoler </a:t>
            </a:r>
            <a:r>
              <a:rPr lang="da-DK" sz="1600" dirty="0">
                <a:latin typeface="Arial" panose="020B0604020202020204" pitchFamily="34" charset="0"/>
                <a:cs typeface="Arial" panose="020B0604020202020204" pitchFamily="34" charset="0"/>
              </a:rPr>
              <a:t>er uddannelsesinstitutioner, der har en samarbejdsaftale med Team Danmark. Disse skoler har stor erfaring i at støtte og stille fleksible rammer til rådighed til de unge sportselever</a:t>
            </a:r>
            <a:r>
              <a:rPr lang="da-DK" sz="1600" dirty="0" smtClean="0">
                <a:latin typeface="Arial" panose="020B0604020202020204" pitchFamily="34" charset="0"/>
                <a:cs typeface="Arial" panose="020B0604020202020204" pitchFamily="34" charset="0"/>
              </a:rPr>
              <a:t>.</a:t>
            </a:r>
          </a:p>
          <a:p>
            <a:pPr>
              <a:lnSpc>
                <a:spcPct val="150000"/>
              </a:lnSpc>
            </a:pPr>
            <a:r>
              <a:rPr lang="da-DK" sz="1600" dirty="0" smtClean="0">
                <a:latin typeface="Arial" panose="020B0604020202020204" pitchFamily="34" charset="0"/>
                <a:cs typeface="Arial" panose="020B0604020202020204" pitchFamily="34" charset="0"/>
              </a:rPr>
              <a:t>Se </a:t>
            </a:r>
            <a:r>
              <a:rPr lang="da-DK" sz="1600" dirty="0">
                <a:latin typeface="Arial" panose="020B0604020202020204" pitchFamily="34" charset="0"/>
                <a:cs typeface="Arial" panose="020B0604020202020204" pitchFamily="34" charset="0"/>
              </a:rPr>
              <a:t>mere på Team Danmarks hjemmeside</a:t>
            </a:r>
            <a:r>
              <a:rPr lang="da-DK" sz="1600" dirty="0" smtClean="0">
                <a:latin typeface="Arial" panose="020B0604020202020204" pitchFamily="34" charset="0"/>
                <a:cs typeface="Arial" panose="020B0604020202020204" pitchFamily="34" charset="0"/>
              </a:rPr>
              <a:t>.</a:t>
            </a:r>
          </a:p>
          <a:p>
            <a:pPr>
              <a:lnSpc>
                <a:spcPct val="150000"/>
              </a:lnSpc>
            </a:pPr>
            <a:endParaRPr lang="da-DK" sz="1600" dirty="0">
              <a:latin typeface="Arial" panose="020B0604020202020204" pitchFamily="34" charset="0"/>
              <a:cs typeface="Arial" panose="020B0604020202020204" pitchFamily="34" charset="0"/>
            </a:endParaRPr>
          </a:p>
          <a:p>
            <a:pPr>
              <a:lnSpc>
                <a:spcPct val="150000"/>
              </a:lnSpc>
            </a:pPr>
            <a:r>
              <a:rPr lang="da-DK" sz="1600" b="1" i="1" dirty="0">
                <a:latin typeface="Arial" panose="020B0604020202020204" pitchFamily="34" charset="0"/>
                <a:ea typeface="Times New Roman" panose="02020603050405020304" pitchFamily="18" charset="0"/>
                <a:cs typeface="Arial" panose="020B0604020202020204" pitchFamily="34" charset="0"/>
              </a:rPr>
              <a:t>Team Danmark elitekommuner</a:t>
            </a:r>
            <a:r>
              <a:rPr lang="da-DK" sz="1600" b="1" dirty="0">
                <a:latin typeface="Arial" panose="020B0604020202020204" pitchFamily="34" charset="0"/>
                <a:ea typeface="Times New Roman" panose="02020603050405020304" pitchFamily="18" charset="0"/>
                <a:cs typeface="Arial" panose="020B0604020202020204" pitchFamily="34" charset="0"/>
              </a:rPr>
              <a:t> </a:t>
            </a:r>
            <a:r>
              <a:rPr lang="da-DK" sz="1600" dirty="0">
                <a:latin typeface="Arial" panose="020B0604020202020204" pitchFamily="34" charset="0"/>
                <a:ea typeface="Times New Roman" panose="02020603050405020304" pitchFamily="18" charset="0"/>
                <a:cs typeface="Arial" panose="020B0604020202020204" pitchFamily="34" charset="0"/>
              </a:rPr>
              <a:t>tilbyder lokale elitesportsordninger i samarbejde med ungdomsuddannelserne. Der er sportslige tilbud i form af f.eks. morgentræning samt fleksible ordninger med de lokale ungdomsuddannelser. </a:t>
            </a:r>
            <a:br>
              <a:rPr lang="da-DK" sz="1600" dirty="0">
                <a:latin typeface="Arial" panose="020B0604020202020204" pitchFamily="34" charset="0"/>
                <a:ea typeface="Times New Roman" panose="02020603050405020304" pitchFamily="18" charset="0"/>
                <a:cs typeface="Arial" panose="020B0604020202020204" pitchFamily="34" charset="0"/>
              </a:rPr>
            </a:br>
            <a:r>
              <a:rPr lang="da-DK" sz="1600" dirty="0">
                <a:latin typeface="Arial" panose="020B0604020202020204" pitchFamily="34" charset="0"/>
                <a:ea typeface="Times New Roman" panose="02020603050405020304" pitchFamily="18" charset="0"/>
                <a:cs typeface="Arial" panose="020B0604020202020204" pitchFamily="34" charset="0"/>
              </a:rPr>
              <a:t>For at blive lokalt godkendt som en kommunal sportselev, skal man leve op til nogle sportslige kriterier. Se mere på Team Danmarks hjemmeside under Team Danmark-elitekommuner, samt på de enkelte elitekommuners hjemmeside.</a:t>
            </a:r>
          </a:p>
          <a:p>
            <a:pPr>
              <a:lnSpc>
                <a:spcPct val="150000"/>
              </a:lnSpc>
            </a:pPr>
            <a:endParaRPr lang="da-DK"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003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680560" y="617146"/>
            <a:ext cx="10941518" cy="1323439"/>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Det stærke udbytte ved at kombinere skole og sport</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680560" y="1369148"/>
            <a:ext cx="10545359" cy="1292662"/>
          </a:xfrm>
          <a:prstGeom prst="rect">
            <a:avLst/>
          </a:prstGeom>
        </p:spPr>
        <p:txBody>
          <a:bodyPr wrap="square">
            <a:spAutoFit/>
          </a:bodyPr>
          <a:lstStyle/>
          <a:p>
            <a:pPr>
              <a:lnSpc>
                <a:spcPct val="150000"/>
              </a:lnSpc>
            </a:pPr>
            <a:r>
              <a:rPr lang="da-DK" sz="1600" dirty="0">
                <a:latin typeface="Arial" panose="020B0604020202020204" pitchFamily="34" charset="0"/>
                <a:ea typeface="Times New Roman" panose="02020603050405020304" pitchFamily="18" charset="0"/>
                <a:cs typeface="Arial" panose="020B0604020202020204" pitchFamily="34" charset="0"/>
              </a:rPr>
              <a:t/>
            </a:r>
            <a:br>
              <a:rPr lang="da-DK" sz="1600" dirty="0">
                <a:latin typeface="Arial" panose="020B0604020202020204" pitchFamily="34" charset="0"/>
                <a:ea typeface="Times New Roman" panose="02020603050405020304" pitchFamily="18" charset="0"/>
                <a:cs typeface="Arial" panose="020B0604020202020204" pitchFamily="34" charset="0"/>
              </a:rPr>
            </a:br>
            <a:r>
              <a:rPr lang="da-DK" dirty="0">
                <a:latin typeface="Calibri" panose="020F0502020204030204" pitchFamily="34" charset="0"/>
                <a:ea typeface="Times New Roman" panose="02020603050405020304" pitchFamily="18" charset="0"/>
                <a:cs typeface="Times New Roman" panose="02020603050405020304" pitchFamily="18" charset="0"/>
              </a:rPr>
              <a:t/>
            </a:r>
            <a:br>
              <a:rPr lang="da-DK" dirty="0">
                <a:latin typeface="Calibri" panose="020F0502020204030204" pitchFamily="34" charset="0"/>
                <a:ea typeface="Times New Roman" panose="02020603050405020304" pitchFamily="18" charset="0"/>
                <a:cs typeface="Times New Roman" panose="02020603050405020304" pitchFamily="18" charset="0"/>
              </a:rPr>
            </a:br>
            <a:endParaRPr lang="da-DK" dirty="0"/>
          </a:p>
        </p:txBody>
      </p:sp>
      <p:pic>
        <p:nvPicPr>
          <p:cNvPr id="5" name="Billed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2937" y="2015479"/>
            <a:ext cx="8368247" cy="4231358"/>
          </a:xfrm>
          <a:prstGeom prst="rect">
            <a:avLst/>
          </a:prstGeom>
        </p:spPr>
      </p:pic>
      <p:sp>
        <p:nvSpPr>
          <p:cNvPr id="7" name="Rektangel 6"/>
          <p:cNvSpPr/>
          <p:nvPr/>
        </p:nvSpPr>
        <p:spPr>
          <a:xfrm>
            <a:off x="723846" y="2015479"/>
            <a:ext cx="2609116" cy="4154984"/>
          </a:xfrm>
          <a:prstGeom prst="rect">
            <a:avLst/>
          </a:prstGeom>
        </p:spPr>
        <p:txBody>
          <a:bodyPr wrap="square">
            <a:spAutoFit/>
          </a:bodyPr>
          <a:lstStyle/>
          <a:p>
            <a:pPr>
              <a:lnSpc>
                <a:spcPct val="150000"/>
              </a:lnSpc>
            </a:pPr>
            <a:r>
              <a:rPr lang="da-DK" sz="1600" dirty="0">
                <a:latin typeface="Arial" panose="020B0604020202020204" pitchFamily="34" charset="0"/>
                <a:ea typeface="Times New Roman" panose="02020603050405020304" pitchFamily="18" charset="0"/>
                <a:cs typeface="Arial" panose="020B0604020202020204" pitchFamily="34" charset="0"/>
              </a:rPr>
              <a:t>Erfaring viser, at hvis unge sportsudøvere bliver gjort opmærksom på de udviklingspotentialer, der er ved en Dual-</a:t>
            </a:r>
            <a:r>
              <a:rPr lang="da-DK" sz="1600" dirty="0" err="1">
                <a:latin typeface="Arial" panose="020B0604020202020204" pitchFamily="34" charset="0"/>
                <a:ea typeface="Times New Roman" panose="02020603050405020304" pitchFamily="18" charset="0"/>
                <a:cs typeface="Arial" panose="020B0604020202020204" pitchFamily="34" charset="0"/>
              </a:rPr>
              <a:t>Career</a:t>
            </a:r>
            <a:r>
              <a:rPr lang="da-DK" sz="1600" dirty="0">
                <a:latin typeface="Arial" panose="020B0604020202020204" pitchFamily="34" charset="0"/>
                <a:ea typeface="Times New Roman" panose="02020603050405020304" pitchFamily="18" charset="0"/>
                <a:cs typeface="Arial" panose="020B0604020202020204" pitchFamily="34" charset="0"/>
              </a:rPr>
              <a:t>, og hvis de bliver hjulpet til at sætte kompetencer i spil fra hver arena, så vil de have mulighed for at opnå højere faglig, sportslig og personlig udvikling. </a:t>
            </a:r>
            <a:endParaRPr lang="da-DK"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309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680560" y="617146"/>
            <a:ext cx="10941518" cy="1323439"/>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Det stærke udbytte ved at kombinere skole og sport</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3" name="Rektangel 2"/>
          <p:cNvSpPr/>
          <p:nvPr/>
        </p:nvSpPr>
        <p:spPr>
          <a:xfrm>
            <a:off x="629439" y="2151449"/>
            <a:ext cx="6096000" cy="3970318"/>
          </a:xfrm>
          <a:prstGeom prst="rect">
            <a:avLst/>
          </a:prstGeom>
        </p:spPr>
        <p:txBody>
          <a:bodyPr>
            <a:spAutoFit/>
          </a:bodyPr>
          <a:lstStyle/>
          <a:p>
            <a:pPr>
              <a:lnSpc>
                <a:spcPct val="150000"/>
              </a:lnSpc>
            </a:pPr>
            <a:r>
              <a:rPr lang="da-DK" sz="1400" dirty="0" smtClean="0">
                <a:latin typeface="Arial" panose="020B0604020202020204" pitchFamily="34" charset="0"/>
                <a:ea typeface="Times New Roman" panose="02020603050405020304" pitchFamily="18" charset="0"/>
                <a:cs typeface="Arial" panose="020B0604020202020204" pitchFamily="34" charset="0"/>
              </a:rPr>
              <a:t>At fokusere på kompetencerne kan fastholde</a:t>
            </a:r>
            <a:r>
              <a:rPr lang="da-DK" sz="1400" dirty="0">
                <a:latin typeface="Arial" panose="020B0604020202020204" pitchFamily="34" charset="0"/>
                <a:ea typeface="Times New Roman" panose="02020603050405020304" pitchFamily="18" charset="0"/>
                <a:cs typeface="Arial" panose="020B0604020202020204" pitchFamily="34" charset="0"/>
              </a:rPr>
              <a:t>, når det er svært. F</a:t>
            </a:r>
            <a:r>
              <a:rPr lang="da-DK" sz="1400" dirty="0" smtClean="0">
                <a:latin typeface="Arial" panose="020B0604020202020204" pitchFamily="34" charset="0"/>
                <a:ea typeface="Times New Roman" panose="02020603050405020304" pitchFamily="18" charset="0"/>
                <a:cs typeface="Arial" panose="020B0604020202020204" pitchFamily="34" charset="0"/>
              </a:rPr>
              <a:t>.eks. </a:t>
            </a:r>
            <a:r>
              <a:rPr lang="da-DK" sz="1400" dirty="0">
                <a:latin typeface="Arial" panose="020B0604020202020204" pitchFamily="34" charset="0"/>
                <a:ea typeface="Times New Roman" panose="02020603050405020304" pitchFamily="18" charset="0"/>
                <a:cs typeface="Arial" panose="020B0604020202020204" pitchFamily="34" charset="0"/>
              </a:rPr>
              <a:t>skade, </a:t>
            </a:r>
            <a:r>
              <a:rPr lang="da-DK" sz="1400" dirty="0" smtClean="0">
                <a:latin typeface="Arial" panose="020B0604020202020204" pitchFamily="34" charset="0"/>
                <a:ea typeface="Times New Roman" panose="02020603050405020304" pitchFamily="18" charset="0"/>
                <a:cs typeface="Arial" panose="020B0604020202020204" pitchFamily="34" charset="0"/>
              </a:rPr>
              <a:t>hvis </a:t>
            </a:r>
            <a:r>
              <a:rPr lang="da-DK" sz="1400" dirty="0">
                <a:latin typeface="Arial" panose="020B0604020202020204" pitchFamily="34" charset="0"/>
                <a:ea typeface="Times New Roman" panose="02020603050405020304" pitchFamily="18" charset="0"/>
                <a:cs typeface="Arial" panose="020B0604020202020204" pitchFamily="34" charset="0"/>
              </a:rPr>
              <a:t>de sportslige resultater og/eller karaktererne fra uddannelse ikke er som ønsket.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da-DK" sz="14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400" dirty="0" smtClean="0">
                <a:latin typeface="Arial" panose="020B0604020202020204" pitchFamily="34" charset="0"/>
                <a:ea typeface="Times New Roman" panose="02020603050405020304" pitchFamily="18" charset="0"/>
                <a:cs typeface="Arial" panose="020B0604020202020204" pitchFamily="34" charset="0"/>
              </a:rPr>
              <a:t>De </a:t>
            </a:r>
            <a:r>
              <a:rPr lang="da-DK" sz="1400" dirty="0">
                <a:latin typeface="Arial" panose="020B0604020202020204" pitchFamily="34" charset="0"/>
                <a:ea typeface="Times New Roman" panose="02020603050405020304" pitchFamily="18" charset="0"/>
                <a:cs typeface="Arial" panose="020B0604020202020204" pitchFamily="34" charset="0"/>
              </a:rPr>
              <a:t>kompetencer, udvikling, oplevelser og erfaringer dit barn får ud af </a:t>
            </a:r>
            <a:r>
              <a:rPr lang="da-DK" sz="1400" dirty="0" smtClean="0">
                <a:latin typeface="Arial" panose="020B0604020202020204" pitchFamily="34" charset="0"/>
                <a:ea typeface="Times New Roman" panose="02020603050405020304" pitchFamily="18" charset="0"/>
                <a:cs typeface="Arial" panose="020B0604020202020204" pitchFamily="34" charset="0"/>
              </a:rPr>
              <a:t>en Dual-</a:t>
            </a:r>
            <a:r>
              <a:rPr lang="da-DK" sz="1400" dirty="0" err="1" smtClean="0">
                <a:latin typeface="Arial" panose="020B0604020202020204" pitchFamily="34" charset="0"/>
                <a:ea typeface="Times New Roman" panose="02020603050405020304" pitchFamily="18" charset="0"/>
                <a:cs typeface="Arial" panose="020B0604020202020204" pitchFamily="34" charset="0"/>
              </a:rPr>
              <a:t>Career</a:t>
            </a:r>
            <a:r>
              <a:rPr lang="da-DK" sz="1400" dirty="0" smtClean="0">
                <a:latin typeface="Arial" panose="020B0604020202020204" pitchFamily="34" charset="0"/>
                <a:ea typeface="Times New Roman" panose="02020603050405020304" pitchFamily="18" charset="0"/>
                <a:cs typeface="Arial" panose="020B0604020202020204" pitchFamily="34" charset="0"/>
              </a:rPr>
              <a:t>, </a:t>
            </a:r>
            <a:r>
              <a:rPr lang="da-DK" sz="1400" dirty="0">
                <a:latin typeface="Arial" panose="020B0604020202020204" pitchFamily="34" charset="0"/>
                <a:ea typeface="Times New Roman" panose="02020603050405020304" pitchFamily="18" charset="0"/>
                <a:cs typeface="Arial" panose="020B0604020202020204" pitchFamily="34" charset="0"/>
              </a:rPr>
              <a:t>rækker langt ud over sporten, uddannelse og resultater.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da-DK" sz="1400" dirty="0">
              <a:latin typeface="Arial" panose="020B0604020202020204" pitchFamily="34" charset="0"/>
              <a:cs typeface="Arial" panose="020B0604020202020204" pitchFamily="34" charset="0"/>
            </a:endParaRPr>
          </a:p>
          <a:p>
            <a:pPr>
              <a:lnSpc>
                <a:spcPct val="150000"/>
              </a:lnSpc>
            </a:pPr>
            <a:r>
              <a:rPr lang="da-DK" sz="1400" dirty="0">
                <a:latin typeface="Arial" panose="020B0604020202020204" pitchFamily="34" charset="0"/>
                <a:cs typeface="Arial" panose="020B0604020202020204" pitchFamily="34" charset="0"/>
              </a:rPr>
              <a:t>Det er yderst </a:t>
            </a:r>
            <a:r>
              <a:rPr lang="da-DK" sz="1400" dirty="0" smtClean="0">
                <a:latin typeface="Arial" panose="020B0604020202020204" pitchFamily="34" charset="0"/>
                <a:cs typeface="Arial" panose="020B0604020202020204" pitchFamily="34" charset="0"/>
              </a:rPr>
              <a:t>attraktivt CV</a:t>
            </a:r>
            <a:r>
              <a:rPr lang="da-DK" sz="1400" dirty="0">
                <a:latin typeface="Arial" panose="020B0604020202020204" pitchFamily="34" charset="0"/>
                <a:cs typeface="Arial" panose="020B0604020202020204" pitchFamily="34" charset="0"/>
              </a:rPr>
              <a:t>!</a:t>
            </a:r>
            <a:r>
              <a:rPr lang="da-DK" sz="1400" dirty="0" smtClean="0">
                <a:latin typeface="Arial" panose="020B0604020202020204" pitchFamily="34" charset="0"/>
                <a:cs typeface="Arial" panose="020B0604020202020204" pitchFamily="34" charset="0"/>
              </a:rPr>
              <a:t> </a:t>
            </a:r>
          </a:p>
          <a:p>
            <a:pPr>
              <a:lnSpc>
                <a:spcPct val="150000"/>
              </a:lnSpc>
            </a:pPr>
            <a:endParaRPr lang="da-DK" sz="1400" dirty="0" smtClean="0">
              <a:latin typeface="Arial" panose="020B0604020202020204" pitchFamily="34" charset="0"/>
              <a:cs typeface="Arial" panose="020B0604020202020204" pitchFamily="34" charset="0"/>
            </a:endParaRPr>
          </a:p>
          <a:p>
            <a:pPr>
              <a:lnSpc>
                <a:spcPct val="150000"/>
              </a:lnSpc>
            </a:pPr>
            <a:r>
              <a:rPr lang="da-DK" sz="1400" dirty="0">
                <a:latin typeface="Arial" panose="020B0604020202020204" pitchFamily="34" charset="0"/>
                <a:cs typeface="Arial" panose="020B0604020202020204" pitchFamily="34" charset="0"/>
              </a:rPr>
              <a:t>U</a:t>
            </a:r>
            <a:r>
              <a:rPr lang="da-DK" sz="1400" dirty="0" smtClean="0">
                <a:latin typeface="Arial" panose="020B0604020202020204" pitchFamily="34" charset="0"/>
                <a:cs typeface="Arial" panose="020B0604020202020204" pitchFamily="34" charset="0"/>
              </a:rPr>
              <a:t>anset </a:t>
            </a:r>
            <a:r>
              <a:rPr lang="da-DK" sz="1400" dirty="0">
                <a:latin typeface="Arial" panose="020B0604020202020204" pitchFamily="34" charset="0"/>
                <a:cs typeface="Arial" panose="020B0604020202020204" pitchFamily="34" charset="0"/>
              </a:rPr>
              <a:t>om </a:t>
            </a:r>
            <a:r>
              <a:rPr lang="da-DK" sz="1400" dirty="0" smtClean="0">
                <a:latin typeface="Arial" panose="020B0604020202020204" pitchFamily="34" charset="0"/>
                <a:cs typeface="Arial" panose="020B0604020202020204" pitchFamily="34" charset="0"/>
              </a:rPr>
              <a:t>dit barn </a:t>
            </a:r>
            <a:r>
              <a:rPr lang="da-DK" sz="1400" dirty="0">
                <a:latin typeface="Arial" panose="020B0604020202020204" pitchFamily="34" charset="0"/>
                <a:cs typeface="Arial" panose="020B0604020202020204" pitchFamily="34" charset="0"/>
              </a:rPr>
              <a:t>når sine sportslige mål og uanset, hvor meget tid han/hun har brugt på sin sport, så er det på ingen måde spildt. </a:t>
            </a:r>
            <a:endParaRPr lang="da-DK" sz="1400" dirty="0" smtClean="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Udbyttet </a:t>
            </a:r>
            <a:r>
              <a:rPr lang="da-DK" sz="1400" dirty="0">
                <a:latin typeface="Arial" panose="020B0604020202020204" pitchFamily="34" charset="0"/>
                <a:cs typeface="Arial" panose="020B0604020202020204" pitchFamily="34" charset="0"/>
              </a:rPr>
              <a:t>for resten af livet er meget attraktivt og stort. </a:t>
            </a:r>
          </a:p>
        </p:txBody>
      </p:sp>
      <p:pic>
        <p:nvPicPr>
          <p:cNvPr id="8" name="Bille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3111" y="2668990"/>
            <a:ext cx="6002215" cy="3034987"/>
          </a:xfrm>
          <a:prstGeom prst="rect">
            <a:avLst/>
          </a:prstGeom>
        </p:spPr>
      </p:pic>
    </p:spTree>
    <p:extLst>
      <p:ext uri="{BB962C8B-B14F-4D97-AF65-F5344CB8AC3E}">
        <p14:creationId xmlns:p14="http://schemas.microsoft.com/office/powerpoint/2010/main" val="336944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708546" y="529051"/>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Øvelse 1</a:t>
            </a:r>
          </a:p>
        </p:txBody>
      </p:sp>
      <p:sp>
        <p:nvSpPr>
          <p:cNvPr id="2" name="Rektangel 1"/>
          <p:cNvSpPr/>
          <p:nvPr/>
        </p:nvSpPr>
        <p:spPr>
          <a:xfrm>
            <a:off x="485448" y="1236937"/>
            <a:ext cx="7143787" cy="5216813"/>
          </a:xfrm>
          <a:prstGeom prst="rect">
            <a:avLst/>
          </a:prstGeom>
        </p:spPr>
        <p:txBody>
          <a:bodyPr wrap="square">
            <a:spAutoFit/>
          </a:bodyPr>
          <a:lstStyle/>
          <a:p>
            <a:pPr>
              <a:lnSpc>
                <a:spcPct val="150000"/>
              </a:lnSpc>
            </a:pPr>
            <a:r>
              <a:rPr lang="da-DK" sz="1600" b="1" dirty="0">
                <a:latin typeface="Arial" panose="020B0604020202020204" pitchFamily="34" charset="0"/>
                <a:cs typeface="Arial" panose="020B0604020202020204" pitchFamily="34" charset="0"/>
              </a:rPr>
              <a:t>The </a:t>
            </a:r>
            <a:r>
              <a:rPr lang="da-DK" sz="1600" b="1" dirty="0" err="1">
                <a:latin typeface="Arial" panose="020B0604020202020204" pitchFamily="34" charset="0"/>
                <a:cs typeface="Arial" panose="020B0604020202020204" pitchFamily="34" charset="0"/>
              </a:rPr>
              <a:t>iceberg</a:t>
            </a:r>
            <a:r>
              <a:rPr lang="da-DK" sz="1600" b="1" dirty="0">
                <a:latin typeface="Arial" panose="020B0604020202020204" pitchFamily="34" charset="0"/>
                <a:cs typeface="Arial" panose="020B0604020202020204" pitchFamily="34" charset="0"/>
              </a:rPr>
              <a:t> </a:t>
            </a:r>
            <a:r>
              <a:rPr lang="da-DK" sz="1600" b="1" dirty="0" smtClean="0">
                <a:latin typeface="Arial" panose="020B0604020202020204" pitchFamily="34" charset="0"/>
                <a:cs typeface="Arial" panose="020B0604020202020204" pitchFamily="34" charset="0"/>
              </a:rPr>
              <a:t>illusion</a:t>
            </a:r>
          </a:p>
          <a:p>
            <a:pPr>
              <a:lnSpc>
                <a:spcPct val="150000"/>
              </a:lnSpc>
            </a:pPr>
            <a:endParaRPr lang="da-DK" sz="1600" dirty="0">
              <a:latin typeface="Arial" panose="020B0604020202020204" pitchFamily="34" charset="0"/>
              <a:cs typeface="Arial" panose="020B0604020202020204" pitchFamily="34" charset="0"/>
            </a:endParaRPr>
          </a:p>
          <a:p>
            <a:pPr>
              <a:lnSpc>
                <a:spcPct val="150000"/>
              </a:lnSpc>
            </a:pPr>
            <a:r>
              <a:rPr lang="da-DK" sz="1600" b="1" dirty="0">
                <a:latin typeface="Arial" panose="020B0604020202020204" pitchFamily="34" charset="0"/>
                <a:cs typeface="Arial" panose="020B0604020202020204" pitchFamily="34" charset="0"/>
              </a:rPr>
              <a:t>Formål: </a:t>
            </a:r>
            <a:r>
              <a:rPr lang="da-DK" sz="1600" dirty="0">
                <a:latin typeface="Arial" panose="020B0604020202020204" pitchFamily="34" charset="0"/>
                <a:cs typeface="Arial" panose="020B0604020202020204" pitchFamily="34" charset="0"/>
              </a:rPr>
              <a:t>At </a:t>
            </a:r>
            <a:r>
              <a:rPr lang="da-DK" sz="1600" dirty="0" smtClean="0">
                <a:latin typeface="Arial" panose="020B0604020202020204" pitchFamily="34" charset="0"/>
                <a:cs typeface="Arial" panose="020B0604020202020204" pitchFamily="34" charset="0"/>
              </a:rPr>
              <a:t>du </a:t>
            </a:r>
            <a:r>
              <a:rPr lang="da-DK" sz="1600" dirty="0">
                <a:latin typeface="Arial" panose="020B0604020202020204" pitchFamily="34" charset="0"/>
                <a:cs typeface="Arial" panose="020B0604020202020204" pitchFamily="34" charset="0"/>
              </a:rPr>
              <a:t>reflekterer over, hvad en Dual </a:t>
            </a:r>
            <a:r>
              <a:rPr lang="da-DK" sz="1600" dirty="0" err="1">
                <a:latin typeface="Arial" panose="020B0604020202020204" pitchFamily="34" charset="0"/>
                <a:cs typeface="Arial" panose="020B0604020202020204" pitchFamily="34" charset="0"/>
              </a:rPr>
              <a:t>Career</a:t>
            </a:r>
            <a:r>
              <a:rPr lang="da-DK" sz="1600" dirty="0">
                <a:latin typeface="Arial" panose="020B0604020202020204" pitchFamily="34" charset="0"/>
                <a:cs typeface="Arial" panose="020B0604020202020204" pitchFamily="34" charset="0"/>
              </a:rPr>
              <a:t> kan </a:t>
            </a:r>
            <a:r>
              <a:rPr lang="da-DK" sz="1600" dirty="0" smtClean="0">
                <a:latin typeface="Arial" panose="020B0604020202020204" pitchFamily="34" charset="0"/>
                <a:cs typeface="Arial" panose="020B0604020202020204" pitchFamily="34" charset="0"/>
              </a:rPr>
              <a:t>give dit barn </a:t>
            </a:r>
            <a:r>
              <a:rPr lang="da-DK" sz="1600" dirty="0">
                <a:latin typeface="Arial" panose="020B0604020202020204" pitchFamily="34" charset="0"/>
                <a:cs typeface="Arial" panose="020B0604020202020204" pitchFamily="34" charset="0"/>
              </a:rPr>
              <a:t>af kompetencer resten af livet, så </a:t>
            </a:r>
            <a:r>
              <a:rPr lang="da-DK" sz="1600" dirty="0" smtClean="0">
                <a:latin typeface="Arial" panose="020B0604020202020204" pitchFamily="34" charset="0"/>
                <a:cs typeface="Arial" panose="020B0604020202020204" pitchFamily="34" charset="0"/>
              </a:rPr>
              <a:t>du </a:t>
            </a:r>
            <a:r>
              <a:rPr lang="da-DK" sz="1600" dirty="0">
                <a:latin typeface="Arial" panose="020B0604020202020204" pitchFamily="34" charset="0"/>
                <a:cs typeface="Arial" panose="020B0604020202020204" pitchFamily="34" charset="0"/>
              </a:rPr>
              <a:t>kan understøtte </a:t>
            </a:r>
            <a:r>
              <a:rPr lang="da-DK" sz="1600" dirty="0" smtClean="0">
                <a:latin typeface="Arial" panose="020B0604020202020204" pitchFamily="34" charset="0"/>
                <a:cs typeface="Arial" panose="020B0604020202020204" pitchFamily="34" charset="0"/>
              </a:rPr>
              <a:t>dit barn i, </a:t>
            </a:r>
            <a:r>
              <a:rPr lang="da-DK" sz="1600" dirty="0">
                <a:latin typeface="Arial" panose="020B0604020202020204" pitchFamily="34" charset="0"/>
                <a:cs typeface="Arial" panose="020B0604020202020204" pitchFamily="34" charset="0"/>
              </a:rPr>
              <a:t>at udbyttet er stort. </a:t>
            </a:r>
            <a:endParaRPr lang="da-DK" sz="1600" dirty="0" smtClean="0">
              <a:latin typeface="Arial" panose="020B0604020202020204" pitchFamily="34" charset="0"/>
              <a:cs typeface="Arial" panose="020B0604020202020204" pitchFamily="34" charset="0"/>
            </a:endParaRPr>
          </a:p>
          <a:p>
            <a:pPr>
              <a:lnSpc>
                <a:spcPct val="150000"/>
              </a:lnSpc>
            </a:pPr>
            <a:endParaRPr lang="da-DK" sz="1600" dirty="0">
              <a:latin typeface="Arial" panose="020B0604020202020204" pitchFamily="34" charset="0"/>
              <a:cs typeface="Arial" panose="020B0604020202020204" pitchFamily="34" charset="0"/>
            </a:endParaRPr>
          </a:p>
          <a:p>
            <a:pPr>
              <a:lnSpc>
                <a:spcPct val="150000"/>
              </a:lnSpc>
            </a:pPr>
            <a:r>
              <a:rPr lang="da-DK" sz="1600" b="1" dirty="0">
                <a:latin typeface="Arial" panose="020B0604020202020204" pitchFamily="34" charset="0"/>
                <a:cs typeface="Arial" panose="020B0604020202020204" pitchFamily="34" charset="0"/>
              </a:rPr>
              <a:t>Ramme: </a:t>
            </a:r>
            <a:r>
              <a:rPr lang="da-DK" sz="1600" dirty="0">
                <a:latin typeface="Arial" panose="020B0604020202020204" pitchFamily="34" charset="0"/>
                <a:cs typeface="Arial" panose="020B0604020202020204" pitchFamily="34" charset="0"/>
              </a:rPr>
              <a:t>10-15 min. </a:t>
            </a:r>
            <a:br>
              <a:rPr lang="da-DK" sz="1600" dirty="0">
                <a:latin typeface="Arial" panose="020B0604020202020204" pitchFamily="34" charset="0"/>
                <a:cs typeface="Arial" panose="020B0604020202020204" pitchFamily="34" charset="0"/>
              </a:rPr>
            </a:br>
            <a:r>
              <a:rPr lang="da-DK" sz="1600" dirty="0" smtClean="0">
                <a:latin typeface="Arial" panose="020B0604020202020204" pitchFamily="34" charset="0"/>
                <a:cs typeface="Arial" panose="020B0604020202020204" pitchFamily="34" charset="0"/>
              </a:rPr>
              <a:t>Udfyld ”The </a:t>
            </a:r>
            <a:r>
              <a:rPr lang="da-DK" sz="1600" dirty="0" err="1">
                <a:latin typeface="Arial" panose="020B0604020202020204" pitchFamily="34" charset="0"/>
                <a:cs typeface="Arial" panose="020B0604020202020204" pitchFamily="34" charset="0"/>
              </a:rPr>
              <a:t>iceberg</a:t>
            </a:r>
            <a:r>
              <a:rPr lang="da-DK" sz="1600" dirty="0">
                <a:latin typeface="Arial" panose="020B0604020202020204" pitchFamily="34" charset="0"/>
                <a:cs typeface="Arial" panose="020B0604020202020204" pitchFamily="34" charset="0"/>
              </a:rPr>
              <a:t> </a:t>
            </a:r>
            <a:r>
              <a:rPr lang="da-DK" sz="1600" dirty="0" smtClean="0">
                <a:latin typeface="Arial" panose="020B0604020202020204" pitchFamily="34" charset="0"/>
                <a:cs typeface="Arial" panose="020B0604020202020204" pitchFamily="34" charset="0"/>
              </a:rPr>
              <a:t>illusion” med fokus på alle </a:t>
            </a:r>
            <a:r>
              <a:rPr lang="da-DK" sz="1600" dirty="0">
                <a:latin typeface="Arial" panose="020B0604020202020204" pitchFamily="34" charset="0"/>
                <a:cs typeface="Arial" panose="020B0604020202020204" pitchFamily="34" charset="0"/>
              </a:rPr>
              <a:t>de gode kompetencer, </a:t>
            </a:r>
            <a:r>
              <a:rPr lang="da-DK" sz="1600" dirty="0" smtClean="0">
                <a:latin typeface="Arial" panose="020B0604020202020204" pitchFamily="34" charset="0"/>
                <a:cs typeface="Arial" panose="020B0604020202020204" pitchFamily="34" charset="0"/>
              </a:rPr>
              <a:t>dit barn kan </a:t>
            </a:r>
            <a:r>
              <a:rPr lang="da-DK" sz="1600" dirty="0">
                <a:latin typeface="Arial" panose="020B0604020202020204" pitchFamily="34" charset="0"/>
                <a:cs typeface="Arial" panose="020B0604020202020204" pitchFamily="34" charset="0"/>
              </a:rPr>
              <a:t>opnå igennem et Dual </a:t>
            </a:r>
            <a:r>
              <a:rPr lang="da-DK" sz="1600" dirty="0" err="1">
                <a:latin typeface="Arial" panose="020B0604020202020204" pitchFamily="34" charset="0"/>
                <a:cs typeface="Arial" panose="020B0604020202020204" pitchFamily="34" charset="0"/>
              </a:rPr>
              <a:t>Career</a:t>
            </a:r>
            <a:r>
              <a:rPr lang="da-DK" sz="1600" dirty="0">
                <a:latin typeface="Arial" panose="020B0604020202020204" pitchFamily="34" charset="0"/>
                <a:cs typeface="Arial" panose="020B0604020202020204" pitchFamily="34" charset="0"/>
              </a:rPr>
              <a:t> forløb.</a:t>
            </a:r>
          </a:p>
          <a:p>
            <a:pPr>
              <a:lnSpc>
                <a:spcPct val="150000"/>
              </a:lnSpc>
            </a:pPr>
            <a:r>
              <a:rPr lang="da-DK" sz="1600" dirty="0">
                <a:latin typeface="Arial" panose="020B0604020202020204" pitchFamily="34" charset="0"/>
                <a:cs typeface="Arial" panose="020B0604020202020204" pitchFamily="34" charset="0"/>
              </a:rPr>
              <a:t>Til venstre noteres hvad uddannelsen giver og til højre, hvad sporten giver. </a:t>
            </a:r>
          </a:p>
          <a:p>
            <a:pPr>
              <a:lnSpc>
                <a:spcPct val="150000"/>
              </a:lnSpc>
            </a:pPr>
            <a:r>
              <a:rPr lang="da-DK" sz="1600" dirty="0" smtClean="0">
                <a:latin typeface="Arial" panose="020B0604020202020204" pitchFamily="34" charset="0"/>
                <a:cs typeface="Arial" panose="020B0604020202020204" pitchFamily="34" charset="0"/>
              </a:rPr>
              <a:t>Du kan </a:t>
            </a:r>
            <a:r>
              <a:rPr lang="da-DK" sz="1600" dirty="0">
                <a:latin typeface="Arial" panose="020B0604020202020204" pitchFamily="34" charset="0"/>
                <a:cs typeface="Arial" panose="020B0604020202020204" pitchFamily="34" charset="0"/>
              </a:rPr>
              <a:t>tage en snak med </a:t>
            </a:r>
            <a:r>
              <a:rPr lang="da-DK" sz="1600" dirty="0" smtClean="0">
                <a:latin typeface="Arial" panose="020B0604020202020204" pitchFamily="34" charset="0"/>
                <a:cs typeface="Arial" panose="020B0604020202020204" pitchFamily="34" charset="0"/>
              </a:rPr>
              <a:t>dit barn, og </a:t>
            </a:r>
            <a:r>
              <a:rPr lang="da-DK" sz="1600" dirty="0">
                <a:latin typeface="Arial" panose="020B0604020202020204" pitchFamily="34" charset="0"/>
                <a:cs typeface="Arial" panose="020B0604020202020204" pitchFamily="34" charset="0"/>
              </a:rPr>
              <a:t>hjælpe </a:t>
            </a:r>
            <a:r>
              <a:rPr lang="da-DK" sz="1600" dirty="0" smtClean="0">
                <a:latin typeface="Arial" panose="020B0604020202020204" pitchFamily="34" charset="0"/>
                <a:cs typeface="Arial" panose="020B0604020202020204" pitchFamily="34" charset="0"/>
              </a:rPr>
              <a:t>dit barn </a:t>
            </a:r>
            <a:r>
              <a:rPr lang="da-DK" sz="1600" dirty="0">
                <a:latin typeface="Arial" panose="020B0604020202020204" pitchFamily="34" charset="0"/>
                <a:cs typeface="Arial" panose="020B0604020202020204" pitchFamily="34" charset="0"/>
              </a:rPr>
              <a:t>med at se, hvor meget </a:t>
            </a:r>
            <a:r>
              <a:rPr lang="da-DK" sz="1600" dirty="0" smtClean="0">
                <a:latin typeface="Arial" panose="020B0604020202020204" pitchFamily="34" charset="0"/>
                <a:cs typeface="Arial" panose="020B0604020202020204" pitchFamily="34" charset="0"/>
              </a:rPr>
              <a:t>han/hun </a:t>
            </a:r>
            <a:r>
              <a:rPr lang="da-DK" sz="1600" dirty="0">
                <a:latin typeface="Arial" panose="020B0604020202020204" pitchFamily="34" charset="0"/>
                <a:cs typeface="Arial" panose="020B0604020202020204" pitchFamily="34" charset="0"/>
              </a:rPr>
              <a:t>får ud af et Dual </a:t>
            </a:r>
            <a:r>
              <a:rPr lang="da-DK" sz="1600" dirty="0" err="1">
                <a:latin typeface="Arial" panose="020B0604020202020204" pitchFamily="34" charset="0"/>
                <a:cs typeface="Arial" panose="020B0604020202020204" pitchFamily="34" charset="0"/>
              </a:rPr>
              <a:t>Career</a:t>
            </a:r>
            <a:r>
              <a:rPr lang="da-DK" sz="1600" dirty="0">
                <a:latin typeface="Arial" panose="020B0604020202020204" pitchFamily="34" charset="0"/>
                <a:cs typeface="Arial" panose="020B0604020202020204" pitchFamily="34" charset="0"/>
              </a:rPr>
              <a:t> forløb, og hvad der kan skrives på et fremtidig CV. </a:t>
            </a:r>
          </a:p>
          <a:p>
            <a:pPr>
              <a:lnSpc>
                <a:spcPct val="150000"/>
              </a:lnSpc>
            </a:pPr>
            <a:endParaRPr lang="da-DK" sz="1400" dirty="0">
              <a:latin typeface="Arial" panose="020B0604020202020204" pitchFamily="34" charset="0"/>
              <a:cs typeface="Arial" panose="020B0604020202020204" pitchFamily="34" charset="0"/>
            </a:endParaRPr>
          </a:p>
        </p:txBody>
      </p:sp>
      <p:pic>
        <p:nvPicPr>
          <p:cNvPr id="3" name="Billed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079799" y="1543962"/>
            <a:ext cx="5585315" cy="4602762"/>
          </a:xfrm>
          <a:prstGeom prst="rect">
            <a:avLst/>
          </a:prstGeom>
        </p:spPr>
      </p:pic>
    </p:spTree>
    <p:extLst>
      <p:ext uri="{BB962C8B-B14F-4D97-AF65-F5344CB8AC3E}">
        <p14:creationId xmlns:p14="http://schemas.microsoft.com/office/powerpoint/2010/main" val="129450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708546" y="529051"/>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Øvelse </a:t>
            </a:r>
            <a:r>
              <a:rPr lang="da-DK" sz="4000" b="1" spc="300" dirty="0" smtClean="0">
                <a:solidFill>
                  <a:srgbClr val="E7334B"/>
                </a:solidFill>
                <a:latin typeface="Arial Black" panose="020B0604020202020204" pitchFamily="34" charset="0"/>
                <a:cs typeface="Arial Black" panose="020B0604020202020204" pitchFamily="34" charset="0"/>
              </a:rPr>
              <a:t>2</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485448" y="1236937"/>
            <a:ext cx="7143787" cy="4154984"/>
          </a:xfrm>
          <a:prstGeom prst="rect">
            <a:avLst/>
          </a:prstGeom>
        </p:spPr>
        <p:txBody>
          <a:bodyPr wrap="square">
            <a:spAutoFit/>
          </a:bodyPr>
          <a:lstStyle/>
          <a:p>
            <a:pPr>
              <a:lnSpc>
                <a:spcPct val="150000"/>
              </a:lnSpc>
            </a:pPr>
            <a:r>
              <a:rPr lang="da-DK" b="1" dirty="0">
                <a:latin typeface="Arial" panose="020B0604020202020204" pitchFamily="34" charset="0"/>
                <a:cs typeface="Arial" panose="020B0604020202020204" pitchFamily="34" charset="0"/>
              </a:rPr>
              <a:t>En tryg </a:t>
            </a:r>
            <a:r>
              <a:rPr lang="da-DK" b="1" dirty="0" smtClean="0">
                <a:latin typeface="Arial" panose="020B0604020202020204" pitchFamily="34" charset="0"/>
                <a:cs typeface="Arial" panose="020B0604020202020204" pitchFamily="34" charset="0"/>
              </a:rPr>
              <a:t>start</a:t>
            </a:r>
          </a:p>
          <a:p>
            <a:pPr>
              <a:lnSpc>
                <a:spcPct val="150000"/>
              </a:lnSpc>
            </a:pPr>
            <a:endParaRPr lang="da-DK" dirty="0">
              <a:latin typeface="Arial" panose="020B0604020202020204" pitchFamily="34" charset="0"/>
              <a:cs typeface="Arial" panose="020B0604020202020204" pitchFamily="34" charset="0"/>
            </a:endParaRPr>
          </a:p>
          <a:p>
            <a:pPr>
              <a:lnSpc>
                <a:spcPct val="150000"/>
              </a:lnSpc>
            </a:pPr>
            <a:r>
              <a:rPr lang="da-DK" b="1" dirty="0">
                <a:latin typeface="Arial" panose="020B0604020202020204" pitchFamily="34" charset="0"/>
                <a:cs typeface="Arial" panose="020B0604020202020204" pitchFamily="34" charset="0"/>
              </a:rPr>
              <a:t>Formål: </a:t>
            </a:r>
            <a:r>
              <a:rPr lang="da-DK" dirty="0">
                <a:latin typeface="Arial" panose="020B0604020202020204" pitchFamily="34" charset="0"/>
                <a:cs typeface="Arial" panose="020B0604020202020204" pitchFamily="34" charset="0"/>
              </a:rPr>
              <a:t>At </a:t>
            </a:r>
            <a:r>
              <a:rPr lang="da-DK" dirty="0" smtClean="0">
                <a:latin typeface="Arial" panose="020B0604020202020204" pitchFamily="34" charset="0"/>
                <a:cs typeface="Arial" panose="020B0604020202020204" pitchFamily="34" charset="0"/>
              </a:rPr>
              <a:t>du </a:t>
            </a:r>
            <a:r>
              <a:rPr lang="da-DK" dirty="0">
                <a:latin typeface="Arial" panose="020B0604020202020204" pitchFamily="34" charset="0"/>
                <a:cs typeface="Arial" panose="020B0604020202020204" pitchFamily="34" charset="0"/>
              </a:rPr>
              <a:t>reflekterer over, hvad </a:t>
            </a:r>
            <a:r>
              <a:rPr lang="da-DK" dirty="0" smtClean="0">
                <a:latin typeface="Arial" panose="020B0604020202020204" pitchFamily="34" charset="0"/>
                <a:cs typeface="Arial" panose="020B0604020202020204" pitchFamily="34" charset="0"/>
              </a:rPr>
              <a:t>du </a:t>
            </a:r>
            <a:r>
              <a:rPr lang="da-DK" dirty="0">
                <a:latin typeface="Arial" panose="020B0604020202020204" pitchFamily="34" charset="0"/>
                <a:cs typeface="Arial" panose="020B0604020202020204" pitchFamily="34" charset="0"/>
              </a:rPr>
              <a:t>skal være </a:t>
            </a:r>
            <a:r>
              <a:rPr lang="da-DK" dirty="0" smtClean="0">
                <a:latin typeface="Arial" panose="020B0604020202020204" pitchFamily="34" charset="0"/>
                <a:cs typeface="Arial" panose="020B0604020202020204" pitchFamily="34" charset="0"/>
              </a:rPr>
              <a:t>opmærksom </a:t>
            </a:r>
            <a:r>
              <a:rPr lang="da-DK" dirty="0">
                <a:latin typeface="Arial" panose="020B0604020202020204" pitchFamily="34" charset="0"/>
                <a:cs typeface="Arial" panose="020B0604020202020204" pitchFamily="34" charset="0"/>
              </a:rPr>
              <a:t>på, når </a:t>
            </a:r>
            <a:r>
              <a:rPr lang="da-DK" dirty="0" smtClean="0">
                <a:latin typeface="Arial" panose="020B0604020202020204" pitchFamily="34" charset="0"/>
                <a:cs typeface="Arial" panose="020B0604020202020204" pitchFamily="34" charset="0"/>
              </a:rPr>
              <a:t>du </a:t>
            </a:r>
            <a:r>
              <a:rPr lang="da-DK" dirty="0">
                <a:latin typeface="Arial" panose="020B0604020202020204" pitchFamily="34" charset="0"/>
                <a:cs typeface="Arial" panose="020B0604020202020204" pitchFamily="34" charset="0"/>
              </a:rPr>
              <a:t>skal forberede </a:t>
            </a:r>
            <a:r>
              <a:rPr lang="da-DK" dirty="0" smtClean="0">
                <a:latin typeface="Arial" panose="020B0604020202020204" pitchFamily="34" charset="0"/>
                <a:cs typeface="Arial" panose="020B0604020202020204" pitchFamily="34" charset="0"/>
              </a:rPr>
              <a:t>dit barn </a:t>
            </a:r>
            <a:r>
              <a:rPr lang="da-DK" dirty="0">
                <a:latin typeface="Arial" panose="020B0604020202020204" pitchFamily="34" charset="0"/>
                <a:cs typeface="Arial" panose="020B0604020202020204" pitchFamily="34" charset="0"/>
              </a:rPr>
              <a:t>til at starte på ungdomsuddannelse. Proaktiv ”to do” liste. </a:t>
            </a:r>
            <a:endParaRPr lang="da-DK" dirty="0" smtClean="0">
              <a:latin typeface="Arial" panose="020B0604020202020204" pitchFamily="34" charset="0"/>
              <a:cs typeface="Arial" panose="020B0604020202020204" pitchFamily="34" charset="0"/>
            </a:endParaRPr>
          </a:p>
          <a:p>
            <a:pPr>
              <a:lnSpc>
                <a:spcPct val="150000"/>
              </a:lnSpc>
            </a:pPr>
            <a:endParaRPr lang="da-DK" dirty="0">
              <a:latin typeface="Arial" panose="020B0604020202020204" pitchFamily="34" charset="0"/>
              <a:cs typeface="Arial" panose="020B0604020202020204" pitchFamily="34" charset="0"/>
            </a:endParaRPr>
          </a:p>
          <a:p>
            <a:pPr>
              <a:lnSpc>
                <a:spcPct val="150000"/>
              </a:lnSpc>
            </a:pPr>
            <a:r>
              <a:rPr lang="da-DK" b="1" dirty="0">
                <a:latin typeface="Arial" panose="020B0604020202020204" pitchFamily="34" charset="0"/>
                <a:cs typeface="Arial" panose="020B0604020202020204" pitchFamily="34" charset="0"/>
              </a:rPr>
              <a:t>Ramme: </a:t>
            </a:r>
            <a:r>
              <a:rPr lang="da-DK" dirty="0">
                <a:latin typeface="Arial" panose="020B0604020202020204" pitchFamily="34" charset="0"/>
                <a:cs typeface="Arial" panose="020B0604020202020204" pitchFamily="34" charset="0"/>
              </a:rPr>
              <a:t>10-15 min. </a:t>
            </a:r>
            <a:br>
              <a:rPr lang="da-DK" dirty="0">
                <a:latin typeface="Arial" panose="020B0604020202020204" pitchFamily="34" charset="0"/>
                <a:cs typeface="Arial" panose="020B0604020202020204" pitchFamily="34" charset="0"/>
              </a:rPr>
            </a:br>
            <a:r>
              <a:rPr lang="da-DK" dirty="0">
                <a:latin typeface="Arial" panose="020B0604020202020204" pitchFamily="34" charset="0"/>
                <a:cs typeface="Arial" panose="020B0604020202020204" pitchFamily="34" charset="0"/>
              </a:rPr>
              <a:t>Nedskriv i 5 min. de opmærksomhedspunkter, der dukker op.</a:t>
            </a:r>
            <a:br>
              <a:rPr lang="da-DK" dirty="0">
                <a:latin typeface="Arial" panose="020B0604020202020204" pitchFamily="34" charset="0"/>
                <a:cs typeface="Arial" panose="020B0604020202020204" pitchFamily="34" charset="0"/>
              </a:rPr>
            </a:br>
            <a:r>
              <a:rPr lang="da-DK" dirty="0">
                <a:latin typeface="Arial" panose="020B0604020202020204" pitchFamily="34" charset="0"/>
                <a:cs typeface="Arial" panose="020B0604020202020204" pitchFamily="34" charset="0"/>
              </a:rPr>
              <a:t>Tal to og to om, hvad I har noteret og hvordan det evt. kan gribes an. </a:t>
            </a:r>
          </a:p>
          <a:p>
            <a:pPr>
              <a:lnSpc>
                <a:spcPct val="150000"/>
              </a:lnSpc>
            </a:pPr>
            <a:endParaRPr lang="da-DK" sz="1400" dirty="0">
              <a:latin typeface="Arial" panose="020B0604020202020204" pitchFamily="34" charset="0"/>
              <a:cs typeface="Arial" panose="020B0604020202020204" pitchFamily="34" charset="0"/>
            </a:endParaRPr>
          </a:p>
        </p:txBody>
      </p:sp>
      <p:pic>
        <p:nvPicPr>
          <p:cNvPr id="4" name="Billed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119272" y="1132022"/>
            <a:ext cx="3020696" cy="4532177"/>
          </a:xfrm>
          <a:prstGeom prst="rect">
            <a:avLst/>
          </a:prstGeom>
        </p:spPr>
      </p:pic>
    </p:spTree>
    <p:extLst>
      <p:ext uri="{BB962C8B-B14F-4D97-AF65-F5344CB8AC3E}">
        <p14:creationId xmlns:p14="http://schemas.microsoft.com/office/powerpoint/2010/main" val="2637227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716402" y="409111"/>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Gode råd</a:t>
            </a:r>
          </a:p>
        </p:txBody>
      </p:sp>
      <p:sp>
        <p:nvSpPr>
          <p:cNvPr id="3" name="Rektangel 2"/>
          <p:cNvSpPr/>
          <p:nvPr/>
        </p:nvSpPr>
        <p:spPr>
          <a:xfrm>
            <a:off x="441586" y="1006161"/>
            <a:ext cx="11017322" cy="5741123"/>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da-DK" sz="1200" dirty="0">
                <a:latin typeface="Arial" panose="020B0604020202020204" pitchFamily="34" charset="0"/>
                <a:ea typeface="Times New Roman" panose="02020603050405020304" pitchFamily="18" charset="0"/>
                <a:cs typeface="Arial" panose="020B0604020202020204" pitchFamily="34" charset="0"/>
              </a:rPr>
              <a:t>Hjælp med at få en ny hverdag sat i gode rammer. Brug her gerne ugeplanen som redskab. Obs. på, at skema på ungdomsuddannelse kan variere fra uge til uge. Tag en dialog om dette og hjælp dit barn til gode planlægningsstrategier.</a:t>
            </a:r>
          </a:p>
          <a:p>
            <a:pPr marL="342900" lvl="0" indent="-342900">
              <a:lnSpc>
                <a:spcPct val="150000"/>
              </a:lnSpc>
              <a:spcAft>
                <a:spcPts val="0"/>
              </a:spcAft>
              <a:buFont typeface="Symbol" panose="05050102010706020507" pitchFamily="18" charset="2"/>
              <a:buChar char=""/>
            </a:pPr>
            <a:r>
              <a:rPr lang="da-DK" sz="1200" dirty="0">
                <a:latin typeface="Arial" panose="020B0604020202020204" pitchFamily="34" charset="0"/>
                <a:ea typeface="Times New Roman" panose="02020603050405020304" pitchFamily="18" charset="0"/>
                <a:cs typeface="Arial" panose="020B0604020202020204" pitchFamily="34" charset="0"/>
              </a:rPr>
              <a:t>Opfordre dit barn til at anvende de kompetencer, sportspsykologiske færdigheder og livsfærdigheder, han/hun har opnået gennem sporten, til at fremme hans/hendes udvikling og trivsel.</a:t>
            </a:r>
          </a:p>
          <a:p>
            <a:pPr marL="342900" lvl="0" indent="-342900">
              <a:lnSpc>
                <a:spcPct val="150000"/>
              </a:lnSpc>
              <a:spcAft>
                <a:spcPts val="0"/>
              </a:spcAft>
              <a:buFont typeface="Symbol" panose="05050102010706020507" pitchFamily="18" charset="2"/>
              <a:buChar char=""/>
            </a:pPr>
            <a:r>
              <a:rPr lang="da-DK" sz="1200" dirty="0">
                <a:latin typeface="Arial" panose="020B0604020202020204" pitchFamily="34" charset="0"/>
                <a:ea typeface="Times New Roman" panose="02020603050405020304" pitchFamily="18" charset="0"/>
                <a:cs typeface="Arial" panose="020B0604020202020204" pitchFamily="34" charset="0"/>
              </a:rPr>
              <a:t>Hjælp med praktiske ting i starten af transitionen f.eks. madpakke og planlægning (hvis behov). Sørg for gradvist at lægge mere ansvar over på dit barn.</a:t>
            </a:r>
          </a:p>
          <a:p>
            <a:pPr marL="342900" lvl="0" indent="-342900">
              <a:lnSpc>
                <a:spcPct val="150000"/>
              </a:lnSpc>
              <a:spcAft>
                <a:spcPts val="0"/>
              </a:spcAft>
              <a:buFont typeface="Symbol" panose="05050102010706020507" pitchFamily="18" charset="2"/>
              <a:buChar char=""/>
            </a:pPr>
            <a:r>
              <a:rPr lang="da-DK" sz="1200" dirty="0">
                <a:latin typeface="Arial" panose="020B0604020202020204" pitchFamily="34" charset="0"/>
                <a:ea typeface="Times New Roman" panose="02020603050405020304" pitchFamily="18" charset="0"/>
                <a:cs typeface="Arial" panose="020B0604020202020204" pitchFamily="34" charset="0"/>
              </a:rPr>
              <a:t>Understøt dit barn til at lære at tage ansvar. Han/hun skal selv tjekke skema, e-boks osv. </a:t>
            </a:r>
          </a:p>
          <a:p>
            <a:pPr marL="342900" lvl="0" indent="-342900">
              <a:lnSpc>
                <a:spcPct val="150000"/>
              </a:lnSpc>
              <a:spcAft>
                <a:spcPts val="0"/>
              </a:spcAft>
              <a:buFont typeface="Symbol" panose="05050102010706020507" pitchFamily="18" charset="2"/>
              <a:buChar char=""/>
            </a:pPr>
            <a:r>
              <a:rPr lang="da-DK" sz="1200" dirty="0">
                <a:latin typeface="Arial" panose="020B0604020202020204" pitchFamily="34" charset="0"/>
                <a:ea typeface="Times New Roman" panose="02020603050405020304" pitchFamily="18" charset="0"/>
                <a:cs typeface="Arial" panose="020B0604020202020204" pitchFamily="34" charset="0"/>
              </a:rPr>
              <a:t>Stil reflekterende spørgsmål som f.eks. hvordan går det? Er der behov for justeringer? Kan jeg/vi gøre noget for at hjælpe?</a:t>
            </a:r>
          </a:p>
          <a:p>
            <a:pPr marL="342900" lvl="0" indent="-342900">
              <a:lnSpc>
                <a:spcPct val="150000"/>
              </a:lnSpc>
              <a:spcAft>
                <a:spcPts val="0"/>
              </a:spcAft>
              <a:buFont typeface="Symbol" panose="05050102010706020507" pitchFamily="18" charset="2"/>
              <a:buChar char=""/>
            </a:pPr>
            <a:r>
              <a:rPr lang="da-DK" sz="1200" dirty="0">
                <a:latin typeface="Arial" panose="020B0604020202020204" pitchFamily="34" charset="0"/>
                <a:ea typeface="Times New Roman" panose="02020603050405020304" pitchFamily="18" charset="0"/>
                <a:cs typeface="Arial" panose="020B0604020202020204" pitchFamily="34" charset="0"/>
              </a:rPr>
              <a:t>Anerkend og tal om at transitionen er krævende for alle, og at dit barn roligt og forholdsvis hurtigt finder ud af, hvad den nye hverdag drejer sig om og dermed finder en rytme. </a:t>
            </a:r>
          </a:p>
          <a:p>
            <a:pPr marL="342900" lvl="0" indent="-342900">
              <a:lnSpc>
                <a:spcPct val="150000"/>
              </a:lnSpc>
              <a:spcAft>
                <a:spcPts val="0"/>
              </a:spcAft>
              <a:buFont typeface="Symbol" panose="05050102010706020507" pitchFamily="18" charset="2"/>
              <a:buChar char=""/>
            </a:pPr>
            <a:r>
              <a:rPr lang="da-DK" sz="1200" dirty="0">
                <a:latin typeface="Arial" panose="020B0604020202020204" pitchFamily="34" charset="0"/>
                <a:ea typeface="Times New Roman" panose="02020603050405020304" pitchFamily="18" charset="0"/>
                <a:cs typeface="Arial" panose="020B0604020202020204" pitchFamily="34" charset="0"/>
              </a:rPr>
              <a:t>Understøt dit barn i at have fokus på processen og de langsigtede mål i skole og sport. </a:t>
            </a:r>
          </a:p>
          <a:p>
            <a:pPr marL="342900" lvl="0" indent="-342900">
              <a:lnSpc>
                <a:spcPct val="150000"/>
              </a:lnSpc>
              <a:spcAft>
                <a:spcPts val="0"/>
              </a:spcAft>
              <a:buFont typeface="Symbol" panose="05050102010706020507" pitchFamily="18" charset="2"/>
              <a:buChar char=""/>
            </a:pPr>
            <a:r>
              <a:rPr lang="da-DK" sz="1200" dirty="0" smtClean="0">
                <a:latin typeface="Arial" panose="020B0604020202020204" pitchFamily="34" charset="0"/>
                <a:ea typeface="Times New Roman" panose="02020603050405020304" pitchFamily="18" charset="0"/>
                <a:cs typeface="Arial" panose="020B0604020202020204" pitchFamily="34" charset="0"/>
              </a:rPr>
              <a:t>Understøt, at dit barn får tid til at integrere sig socialt i den nye klasse. Det kan være en god prioritering at være med til de sociale aktiviteter, særligt i starten, så han/hun kommer med ind i fællesskabet. Dette kan sagtens foregå, uden at han/hun skal gå på kompromis med sporten (f.eks. indtagelse af alkohol). </a:t>
            </a:r>
          </a:p>
          <a:p>
            <a:pPr marL="342900" lvl="0" indent="-342900">
              <a:lnSpc>
                <a:spcPct val="150000"/>
              </a:lnSpc>
              <a:spcAft>
                <a:spcPts val="0"/>
              </a:spcAft>
              <a:buFont typeface="Symbol" panose="05050102010706020507" pitchFamily="18" charset="2"/>
              <a:buChar char=""/>
            </a:pPr>
            <a:r>
              <a:rPr lang="da-DK" sz="1200" dirty="0" smtClean="0">
                <a:latin typeface="Arial" panose="020B0604020202020204" pitchFamily="34" charset="0"/>
                <a:ea typeface="Times New Roman" panose="02020603050405020304" pitchFamily="18" charset="0"/>
                <a:cs typeface="Arial" panose="020B0604020202020204" pitchFamily="34" charset="0"/>
              </a:rPr>
              <a:t>Tag </a:t>
            </a:r>
            <a:r>
              <a:rPr lang="da-DK" sz="1200" dirty="0">
                <a:latin typeface="Arial" panose="020B0604020202020204" pitchFamily="34" charset="0"/>
                <a:ea typeface="Times New Roman" panose="02020603050405020304" pitchFamily="18" charset="0"/>
                <a:cs typeface="Arial" panose="020B0604020202020204" pitchFamily="34" charset="0"/>
              </a:rPr>
              <a:t>en dialog med dit barn og træneren om, at træne et træningspas mindre ugentligt, de første 3 måneder, for at lette transitionen og have overskud til at tilpasse sig den nye hverdag, samt integrere sig socialt. </a:t>
            </a:r>
          </a:p>
          <a:p>
            <a:pPr marL="342900" lvl="0" indent="-342900">
              <a:lnSpc>
                <a:spcPct val="150000"/>
              </a:lnSpc>
              <a:spcAft>
                <a:spcPts val="0"/>
              </a:spcAft>
              <a:buFont typeface="Symbol" panose="05050102010706020507" pitchFamily="18" charset="2"/>
              <a:buChar char=""/>
            </a:pPr>
            <a:r>
              <a:rPr lang="da-DK" sz="1200" dirty="0">
                <a:latin typeface="Arial" panose="020B0604020202020204" pitchFamily="34" charset="0"/>
                <a:ea typeface="Times New Roman" panose="02020603050405020304" pitchFamily="18" charset="0"/>
                <a:cs typeface="Arial" panose="020B0604020202020204" pitchFamily="34" charset="0"/>
              </a:rPr>
              <a:t>Spørg ind til om dit barn trives i hans/hendes hverdag og om han/hun føler, der er rum og overskud til at udvikle sig i alle arenaer.</a:t>
            </a:r>
          </a:p>
          <a:p>
            <a:pPr marL="342900" lvl="0" indent="-342900">
              <a:lnSpc>
                <a:spcPct val="150000"/>
              </a:lnSpc>
              <a:spcAft>
                <a:spcPts val="0"/>
              </a:spcAft>
              <a:buFont typeface="Symbol" panose="05050102010706020507" pitchFamily="18" charset="2"/>
              <a:buChar char=""/>
            </a:pPr>
            <a:r>
              <a:rPr lang="da-DK" sz="1200" dirty="0">
                <a:latin typeface="Arial" panose="020B0604020202020204" pitchFamily="34" charset="0"/>
                <a:ea typeface="Times New Roman" panose="02020603050405020304" pitchFamily="18" charset="0"/>
                <a:cs typeface="Arial" panose="020B0604020202020204" pitchFamily="34" charset="0"/>
              </a:rPr>
              <a:t>Fokuser på de mange fordele og kompetencer dit barn får igennem et Dual-</a:t>
            </a:r>
            <a:r>
              <a:rPr lang="da-DK" sz="1200" dirty="0" err="1">
                <a:latin typeface="Arial" panose="020B0604020202020204" pitchFamily="34" charset="0"/>
                <a:ea typeface="Times New Roman" panose="02020603050405020304" pitchFamily="18" charset="0"/>
                <a:cs typeface="Arial" panose="020B0604020202020204" pitchFamily="34" charset="0"/>
              </a:rPr>
              <a:t>Career</a:t>
            </a:r>
            <a:r>
              <a:rPr lang="da-DK" sz="1200" dirty="0">
                <a:latin typeface="Arial" panose="020B0604020202020204" pitchFamily="34" charset="0"/>
                <a:ea typeface="Times New Roman" panose="02020603050405020304" pitchFamily="18" charset="0"/>
                <a:cs typeface="Arial" panose="020B0604020202020204" pitchFamily="34" charset="0"/>
              </a:rPr>
              <a:t> forløb. De fleste unge bliver ikke eliteatleter, men de får stadig en række fordele og kompetencer ved at deltage i sport, både fysiske, psykologiske og sociale. </a:t>
            </a:r>
          </a:p>
          <a:p>
            <a:pPr marL="342900" lvl="0" indent="-342900">
              <a:lnSpc>
                <a:spcPct val="150000"/>
              </a:lnSpc>
              <a:spcAft>
                <a:spcPts val="800"/>
              </a:spcAft>
              <a:buFont typeface="Symbol" panose="05050102010706020507" pitchFamily="18" charset="2"/>
              <a:buChar char=""/>
            </a:pPr>
            <a:r>
              <a:rPr lang="da-DK" sz="1200" dirty="0">
                <a:latin typeface="Arial" panose="020B0604020202020204" pitchFamily="34" charset="0"/>
                <a:ea typeface="Times New Roman" panose="02020603050405020304" pitchFamily="18" charset="0"/>
                <a:cs typeface="Arial" panose="020B0604020202020204" pitchFamily="34" charset="0"/>
              </a:rPr>
              <a:t>Husk, at når du investerer tid og penge i dit barns sport, så investerer du også i de kompetencer han/hun får og ikke kun om dit barn bliver eliteatlet. </a:t>
            </a:r>
          </a:p>
          <a:p>
            <a:pPr marL="342900" lvl="0" indent="-342900">
              <a:lnSpc>
                <a:spcPct val="150000"/>
              </a:lnSpc>
              <a:spcAft>
                <a:spcPts val="800"/>
              </a:spcAft>
              <a:buFont typeface="Symbol" panose="05050102010706020507" pitchFamily="18" charset="2"/>
              <a:buChar char=""/>
            </a:pPr>
            <a:endParaRPr lang="da-DK"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520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86231"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smtClean="0">
                <a:solidFill>
                  <a:schemeClr val="bg1"/>
                </a:solidFill>
              </a:rPr>
              <a:t>1.</a:t>
            </a:r>
            <a:endParaRPr lang="da-DK" sz="3200" b="1" dirty="0">
              <a:solidFill>
                <a:schemeClr val="bg1"/>
              </a:solidFill>
            </a:endParaRPr>
          </a:p>
        </p:txBody>
      </p:sp>
      <p:sp>
        <p:nvSpPr>
          <p:cNvPr id="8" name="Rektangel 7"/>
          <p:cNvSpPr/>
          <p:nvPr/>
        </p:nvSpPr>
        <p:spPr>
          <a:xfrm>
            <a:off x="1319048" y="2563192"/>
            <a:ext cx="10076873" cy="3416320"/>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Dit barn starter på ungdomsuddannelse og vil højst sandsynlig komme til at mærke et krydspres. Dit barn vil muligvis få svært ved at navigere i de forventninger, som barnet føler, der skal leves op til fra flere arenaer, og dit barn vil måske gerne stille alle tilfredse. Starten på ungdomsuddannelse er også starten på et nyt kapitel som ungt menneske. Her kan dit barn træde ind i en klasse med unge mennesker, der enten dyrker sport på nogenlunde samme niveau eller slet ikke gør. </a:t>
            </a:r>
          </a:p>
          <a:p>
            <a:pPr>
              <a:lnSpc>
                <a:spcPct val="150000"/>
              </a:lnSpc>
            </a:pPr>
            <a:r>
              <a:rPr lang="da-DK" dirty="0">
                <a:latin typeface="Arial" panose="020B0604020202020204" pitchFamily="34" charset="0"/>
                <a:cs typeface="Arial" panose="020B0604020202020204" pitchFamily="34" charset="0"/>
              </a:rPr>
              <a:t>Hvad vil du gøre for at understøtte dit barn i den bedst mulige start på ungdomsuddannelse og bedst mulige start i et nyt ungefællesskab?</a:t>
            </a:r>
          </a:p>
        </p:txBody>
      </p:sp>
    </p:spTree>
    <p:extLst>
      <p:ext uri="{BB962C8B-B14F-4D97-AF65-F5344CB8AC3E}">
        <p14:creationId xmlns:p14="http://schemas.microsoft.com/office/powerpoint/2010/main" val="187037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2" name="Rektangel 1"/>
          <p:cNvSpPr/>
          <p:nvPr/>
        </p:nvSpPr>
        <p:spPr>
          <a:xfrm>
            <a:off x="1222605" y="2563192"/>
            <a:ext cx="9953296" cy="2125069"/>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Når dit barn starter på ungdomsuddannelse, så træder du markant i baggrunden, i forhold til folkeskolen og efterskolen. Barnet skal selv tjekke sit skema, der kan have dag til dag ændringer. Barnet får selv breve i sin e-boks (når barnet er fyldt 18). Barnet bliver pludseligt holdt øje med i forhold til afleverings- og fraværsprocenter. Hvordan vil du klæde dit barn på til denne omvæltning?</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a:solidFill>
                  <a:schemeClr val="bg1"/>
                </a:solidFill>
              </a:rPr>
              <a:t>2</a:t>
            </a:r>
            <a:r>
              <a:rPr lang="da-DK" sz="3200" b="1" dirty="0" smtClean="0">
                <a:solidFill>
                  <a:schemeClr val="bg1"/>
                </a:solidFill>
              </a:rPr>
              <a:t>.</a:t>
            </a:r>
            <a:endParaRPr lang="da-DK" sz="3200" b="1" dirty="0">
              <a:solidFill>
                <a:schemeClr val="bg1"/>
              </a:solidFill>
            </a:endParaRPr>
          </a:p>
        </p:txBody>
      </p:sp>
    </p:spTree>
    <p:extLst>
      <p:ext uri="{BB962C8B-B14F-4D97-AF65-F5344CB8AC3E}">
        <p14:creationId xmlns:p14="http://schemas.microsoft.com/office/powerpoint/2010/main" val="4190041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err="1">
                <a:solidFill>
                  <a:srgbClr val="E7334B"/>
                </a:solidFill>
                <a:latin typeface="Arial Black" panose="020B0604020202020204" pitchFamily="34" charset="0"/>
                <a:cs typeface="Arial Black" panose="020B0604020202020204" pitchFamily="34" charset="0"/>
              </a:rPr>
              <a:t>Take</a:t>
            </a:r>
            <a:r>
              <a:rPr lang="da-DK" sz="4000" b="1" spc="300" dirty="0">
                <a:solidFill>
                  <a:srgbClr val="E7334B"/>
                </a:solidFill>
                <a:latin typeface="Arial Black" panose="020B0604020202020204" pitchFamily="34" charset="0"/>
                <a:cs typeface="Arial Black" panose="020B0604020202020204" pitchFamily="34" charset="0"/>
              </a:rPr>
              <a:t> </a:t>
            </a:r>
            <a:r>
              <a:rPr lang="da-DK" sz="4000" b="1" spc="300" dirty="0" err="1">
                <a:solidFill>
                  <a:srgbClr val="E7334B"/>
                </a:solidFill>
                <a:latin typeface="Arial Black" panose="020B0604020202020204" pitchFamily="34" charset="0"/>
                <a:cs typeface="Arial Black" panose="020B0604020202020204" pitchFamily="34" charset="0"/>
              </a:rPr>
              <a:t>home</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760787" y="1741156"/>
            <a:ext cx="9953296" cy="923330"/>
          </a:xfrm>
          <a:prstGeom prst="rect">
            <a:avLst/>
          </a:prstGeom>
        </p:spPr>
        <p:txBody>
          <a:bodyPr wrap="square">
            <a:spAutoFit/>
          </a:bodyPr>
          <a:lstStyle/>
          <a:p>
            <a:pPr marL="457200" indent="-457200">
              <a:buAutoNum type="arabicParenR"/>
            </a:pPr>
            <a:r>
              <a:rPr lang="da-DK" dirty="0">
                <a:latin typeface="Arial" panose="020B0604020202020204" pitchFamily="34" charset="0"/>
                <a:cs typeface="Arial" panose="020B0604020202020204" pitchFamily="34" charset="0"/>
              </a:rPr>
              <a:t>Hvad tager du/I med hjem fra i dag, og sætter </a:t>
            </a:r>
            <a:r>
              <a:rPr lang="da-DK" dirty="0" smtClean="0">
                <a:latin typeface="Arial" panose="020B0604020202020204" pitchFamily="34" charset="0"/>
                <a:cs typeface="Arial" panose="020B0604020202020204" pitchFamily="34" charset="0"/>
              </a:rPr>
              <a:t>fokus på?</a:t>
            </a:r>
            <a:endParaRPr lang="da-DK" dirty="0">
              <a:latin typeface="Arial" panose="020B0604020202020204" pitchFamily="34" charset="0"/>
              <a:cs typeface="Arial" panose="020B0604020202020204" pitchFamily="34" charset="0"/>
            </a:endParaRPr>
          </a:p>
          <a:p>
            <a:pPr marL="457200" indent="-457200">
              <a:buAutoNum type="arabicParenR"/>
            </a:pPr>
            <a:endParaRPr lang="da-DK" dirty="0">
              <a:latin typeface="Arial" panose="020B0604020202020204" pitchFamily="34" charset="0"/>
              <a:cs typeface="Arial" panose="020B0604020202020204" pitchFamily="34" charset="0"/>
            </a:endParaRPr>
          </a:p>
          <a:p>
            <a:pPr marL="457200" indent="-457200">
              <a:buAutoNum type="arabicParenR"/>
            </a:pPr>
            <a:r>
              <a:rPr lang="da-DK" dirty="0">
                <a:latin typeface="Arial" panose="020B0604020202020204" pitchFamily="34" charset="0"/>
                <a:cs typeface="Arial" panose="020B0604020202020204" pitchFamily="34" charset="0"/>
              </a:rPr>
              <a:t>Udlevering af </a:t>
            </a:r>
            <a:r>
              <a:rPr lang="da-DK" dirty="0" err="1">
                <a:latin typeface="Arial" panose="020B0604020202020204" pitchFamily="34" charset="0"/>
                <a:cs typeface="Arial" panose="020B0604020202020204" pitchFamily="34" charset="0"/>
              </a:rPr>
              <a:t>take</a:t>
            </a:r>
            <a:r>
              <a:rPr lang="da-DK" dirty="0">
                <a:latin typeface="Arial" panose="020B0604020202020204" pitchFamily="34" charset="0"/>
                <a:cs typeface="Arial" panose="020B0604020202020204" pitchFamily="34" charset="0"/>
              </a:rPr>
              <a:t> </a:t>
            </a:r>
            <a:r>
              <a:rPr lang="da-DK" dirty="0" err="1">
                <a:latin typeface="Arial" panose="020B0604020202020204" pitchFamily="34" charset="0"/>
                <a:cs typeface="Arial" panose="020B0604020202020204" pitchFamily="34" charset="0"/>
              </a:rPr>
              <a:t>home</a:t>
            </a:r>
            <a:r>
              <a:rPr lang="da-DK" dirty="0">
                <a:latin typeface="Arial" panose="020B0604020202020204" pitchFamily="34" charset="0"/>
                <a:cs typeface="Arial" panose="020B0604020202020204" pitchFamily="34" charset="0"/>
              </a:rPr>
              <a:t> spørgekort. </a:t>
            </a:r>
          </a:p>
        </p:txBody>
      </p:sp>
      <p:pic>
        <p:nvPicPr>
          <p:cNvPr id="4" name="Billed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58823" y="2290618"/>
            <a:ext cx="5781832" cy="3853591"/>
          </a:xfrm>
          <a:prstGeom prst="rect">
            <a:avLst/>
          </a:prstGeom>
        </p:spPr>
      </p:pic>
    </p:spTree>
    <p:extLst>
      <p:ext uri="{BB962C8B-B14F-4D97-AF65-F5344CB8AC3E}">
        <p14:creationId xmlns:p14="http://schemas.microsoft.com/office/powerpoint/2010/main" val="128495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747A51-C9A9-8549-92A3-95D7CE567608}"/>
              </a:ext>
            </a:extLst>
          </p:cNvPr>
          <p:cNvSpPr txBox="1"/>
          <p:nvPr/>
        </p:nvSpPr>
        <p:spPr>
          <a:xfrm>
            <a:off x="453813" y="2761967"/>
            <a:ext cx="11284374" cy="1169551"/>
          </a:xfrm>
          <a:prstGeom prst="rect">
            <a:avLst/>
          </a:prstGeom>
          <a:noFill/>
        </p:spPr>
        <p:txBody>
          <a:bodyPr wrap="square" l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0" b="1" spc="300" dirty="0">
                <a:solidFill>
                  <a:prstClr val="white"/>
                </a:solidFill>
                <a:latin typeface="Arial" panose="020B0604020202020204" pitchFamily="34" charset="0"/>
                <a:cs typeface="Arial" panose="020B0604020202020204" pitchFamily="34" charset="0"/>
              </a:rPr>
              <a:t>Spørgsmål?</a:t>
            </a:r>
            <a:endParaRPr kumimoji="0" lang="da-DK" sz="7000" b="1" i="0" u="none" strike="noStrike" kern="1200" cap="none" spc="3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05486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86445" y="674914"/>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Agenda</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7" name="TextBox 6">
            <a:extLst>
              <a:ext uri="{FF2B5EF4-FFF2-40B4-BE49-F238E27FC236}">
                <a16:creationId xmlns:a16="http://schemas.microsoft.com/office/drawing/2014/main" id="{79D57A1D-A79C-B643-A92E-95284BE46951}"/>
              </a:ext>
            </a:extLst>
          </p:cNvPr>
          <p:cNvSpPr txBox="1"/>
          <p:nvPr/>
        </p:nvSpPr>
        <p:spPr>
          <a:xfrm>
            <a:off x="808745" y="1702012"/>
            <a:ext cx="10742506" cy="3000821"/>
          </a:xfrm>
          <a:prstGeom prst="rect">
            <a:avLst/>
          </a:prstGeom>
          <a:noFill/>
        </p:spPr>
        <p:txBody>
          <a:bodyPr wrap="square" lIns="108000" rtlCol="0">
            <a:spAutoFit/>
          </a:bodyPr>
          <a:lstStyle/>
          <a:p>
            <a:pPr>
              <a:lnSpc>
                <a:spcPct val="150000"/>
              </a:lnSpc>
            </a:pPr>
            <a:r>
              <a:rPr lang="da-DK" sz="1400" b="1" dirty="0" smtClean="0">
                <a:latin typeface="Arial" panose="020B0604020202020204" pitchFamily="34" charset="0"/>
                <a:cs typeface="Arial" panose="020B0604020202020204" pitchFamily="34" charset="0"/>
              </a:rPr>
              <a:t>Tema 10: Ungdomsuddannelse</a:t>
            </a:r>
            <a:endParaRPr lang="da-DK" sz="1400" b="1"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Siden sidst</a:t>
            </a: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Spørgekort</a:t>
            </a:r>
            <a:endParaRPr lang="da-DK" sz="14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Kort oplæg</a:t>
            </a:r>
            <a:endParaRPr lang="da-DK" sz="14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Øvelser</a:t>
            </a: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Gode råd</a:t>
            </a: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Cases</a:t>
            </a:r>
          </a:p>
          <a:p>
            <a:pPr>
              <a:lnSpc>
                <a:spcPct val="150000"/>
              </a:lnSpc>
            </a:pPr>
            <a:r>
              <a:rPr lang="da-DK" sz="1400" dirty="0" err="1">
                <a:latin typeface="Arial" panose="020B0604020202020204" pitchFamily="34" charset="0"/>
                <a:cs typeface="Arial" panose="020B0604020202020204" pitchFamily="34" charset="0"/>
              </a:rPr>
              <a:t>Take</a:t>
            </a:r>
            <a:r>
              <a:rPr lang="da-DK" sz="1400" dirty="0">
                <a:latin typeface="Arial" panose="020B0604020202020204" pitchFamily="34" charset="0"/>
                <a:cs typeface="Arial" panose="020B0604020202020204" pitchFamily="34" charset="0"/>
              </a:rPr>
              <a:t> </a:t>
            </a:r>
            <a:r>
              <a:rPr lang="da-DK" sz="1400" dirty="0" err="1">
                <a:latin typeface="Arial" panose="020B0604020202020204" pitchFamily="34" charset="0"/>
                <a:cs typeface="Arial" panose="020B0604020202020204" pitchFamily="34" charset="0"/>
              </a:rPr>
              <a:t>home</a:t>
            </a:r>
            <a:r>
              <a:rPr lang="da-DK" sz="1400" dirty="0">
                <a:latin typeface="Arial" panose="020B0604020202020204" pitchFamily="34" charset="0"/>
                <a:cs typeface="Arial" panose="020B0604020202020204" pitchFamily="34" charset="0"/>
              </a:rPr>
              <a:t> &amp; tak for i dag</a:t>
            </a:r>
          </a:p>
          <a:p>
            <a:pPr>
              <a:lnSpc>
                <a:spcPct val="150000"/>
              </a:lnSpc>
            </a:pPr>
            <a:endParaRPr lang="da-DK" sz="1400" dirty="0">
              <a:latin typeface="Arial" panose="020B0604020202020204" pitchFamily="34" charset="0"/>
              <a:cs typeface="Arial" panose="020B0604020202020204" pitchFamily="34" charset="0"/>
            </a:endParaRPr>
          </a:p>
        </p:txBody>
      </p:sp>
      <p:pic>
        <p:nvPicPr>
          <p:cNvPr id="3" name="Billed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650182" y="674914"/>
            <a:ext cx="3705085" cy="5559017"/>
          </a:xfrm>
          <a:prstGeom prst="rect">
            <a:avLst/>
          </a:prstGeom>
        </p:spPr>
      </p:pic>
    </p:spTree>
    <p:extLst>
      <p:ext uri="{BB962C8B-B14F-4D97-AF65-F5344CB8AC3E}">
        <p14:creationId xmlns:p14="http://schemas.microsoft.com/office/powerpoint/2010/main" val="2262958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86445" y="674914"/>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Formål</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696763" y="1727037"/>
            <a:ext cx="5660935" cy="1338828"/>
          </a:xfrm>
          <a:prstGeom prst="rect">
            <a:avLst/>
          </a:prstGeom>
        </p:spPr>
        <p:txBody>
          <a:bodyPr wrap="square">
            <a:spAutoFit/>
          </a:bodyPr>
          <a:lstStyle/>
          <a:p>
            <a:pPr>
              <a:lnSpc>
                <a:spcPct val="150000"/>
              </a:lnSpc>
            </a:pPr>
            <a:r>
              <a:rPr lang="da-DK" dirty="0" smtClean="0">
                <a:latin typeface="Arial" panose="020B0604020202020204" pitchFamily="34" charset="0"/>
                <a:cs typeface="Arial" panose="020B0604020202020204" pitchFamily="34" charset="0"/>
              </a:rPr>
              <a:t>At du får indblik </a:t>
            </a:r>
            <a:r>
              <a:rPr lang="da-DK" dirty="0">
                <a:latin typeface="Arial" panose="020B0604020202020204" pitchFamily="34" charset="0"/>
                <a:cs typeface="Arial" panose="020B0604020202020204" pitchFamily="34" charset="0"/>
              </a:rPr>
              <a:t>i transitionen til ungdomsuddannelse, og et indblik i, hvordan </a:t>
            </a:r>
            <a:r>
              <a:rPr lang="da-DK" dirty="0" smtClean="0">
                <a:latin typeface="Arial" panose="020B0604020202020204" pitchFamily="34" charset="0"/>
                <a:cs typeface="Arial" panose="020B0604020202020204" pitchFamily="34" charset="0"/>
              </a:rPr>
              <a:t>du </a:t>
            </a:r>
            <a:r>
              <a:rPr lang="da-DK" dirty="0">
                <a:latin typeface="Arial" panose="020B0604020202020204" pitchFamily="34" charset="0"/>
                <a:cs typeface="Arial" panose="020B0604020202020204" pitchFamily="34" charset="0"/>
              </a:rPr>
              <a:t>kan være med til at understøtte et godt Dual </a:t>
            </a:r>
            <a:r>
              <a:rPr lang="da-DK" dirty="0" err="1">
                <a:latin typeface="Arial" panose="020B0604020202020204" pitchFamily="34" charset="0"/>
                <a:cs typeface="Arial" panose="020B0604020202020204" pitchFamily="34" charset="0"/>
              </a:rPr>
              <a:t>Career</a:t>
            </a:r>
            <a:r>
              <a:rPr lang="da-DK" dirty="0">
                <a:latin typeface="Arial" panose="020B0604020202020204" pitchFamily="34" charset="0"/>
                <a:cs typeface="Arial" panose="020B0604020202020204" pitchFamily="34" charset="0"/>
              </a:rPr>
              <a:t> forløb.</a:t>
            </a:r>
          </a:p>
        </p:txBody>
      </p:sp>
      <p:pic>
        <p:nvPicPr>
          <p:cNvPr id="3" name="Billed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45331" y="904126"/>
            <a:ext cx="3487858" cy="5233096"/>
          </a:xfrm>
          <a:prstGeom prst="rect">
            <a:avLst/>
          </a:prstGeom>
        </p:spPr>
      </p:pic>
    </p:spTree>
    <p:extLst>
      <p:ext uri="{BB962C8B-B14F-4D97-AF65-F5344CB8AC3E}">
        <p14:creationId xmlns:p14="http://schemas.microsoft.com/office/powerpoint/2010/main" val="1006757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1097281" y="994126"/>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Spørgekort</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7" name="TextBox 6">
            <a:extLst>
              <a:ext uri="{FF2B5EF4-FFF2-40B4-BE49-F238E27FC236}">
                <a16:creationId xmlns:a16="http://schemas.microsoft.com/office/drawing/2014/main" id="{79D57A1D-A79C-B643-A92E-95284BE46951}"/>
              </a:ext>
            </a:extLst>
          </p:cNvPr>
          <p:cNvSpPr txBox="1"/>
          <p:nvPr/>
        </p:nvSpPr>
        <p:spPr>
          <a:xfrm>
            <a:off x="1196672" y="2239259"/>
            <a:ext cx="6663473" cy="2949525"/>
          </a:xfrm>
          <a:prstGeom prst="rect">
            <a:avLst/>
          </a:prstGeom>
          <a:noFill/>
        </p:spPr>
        <p:txBody>
          <a:bodyPr wrap="square" lIns="108000" rtlCol="0">
            <a:spAutoFit/>
          </a:bodyPr>
          <a:lstStyle/>
          <a:p>
            <a:pPr>
              <a:lnSpc>
                <a:spcPct val="150000"/>
              </a:lnSpc>
            </a:pPr>
            <a:r>
              <a:rPr lang="da-DK" dirty="0" smtClean="0">
                <a:latin typeface="Arial" panose="020B0604020202020204" pitchFamily="34" charset="0"/>
                <a:cs typeface="Arial" panose="020B0604020202020204" pitchFamily="34" charset="0"/>
              </a:rPr>
              <a:t>Alle får udleveret et spørgekort</a:t>
            </a:r>
          </a:p>
          <a:p>
            <a:pPr>
              <a:lnSpc>
                <a:spcPct val="150000"/>
              </a:lnSpc>
            </a:pPr>
            <a:endParaRPr lang="da-DK" dirty="0">
              <a:latin typeface="Arial" panose="020B0604020202020204" pitchFamily="34" charset="0"/>
              <a:cs typeface="Arial" panose="020B0604020202020204" pitchFamily="34" charset="0"/>
            </a:endParaRPr>
          </a:p>
          <a:p>
            <a:pPr>
              <a:lnSpc>
                <a:spcPct val="150000"/>
              </a:lnSpc>
            </a:pPr>
            <a:r>
              <a:rPr lang="da-DK" dirty="0" smtClean="0">
                <a:latin typeface="Arial" panose="020B0604020202020204" pitchFamily="34" charset="0"/>
                <a:cs typeface="Arial" panose="020B0604020202020204" pitchFamily="34" charset="0"/>
              </a:rPr>
              <a:t>Find sammen to &amp; to.</a:t>
            </a:r>
          </a:p>
          <a:p>
            <a:pPr>
              <a:lnSpc>
                <a:spcPct val="150000"/>
              </a:lnSpc>
            </a:pPr>
            <a:r>
              <a:rPr lang="da-DK" dirty="0" smtClean="0">
                <a:latin typeface="Arial" panose="020B0604020202020204" pitchFamily="34" charset="0"/>
                <a:cs typeface="Arial" panose="020B0604020202020204" pitchFamily="34" charset="0"/>
              </a:rPr>
              <a:t>Læs spørgekortet og besvar det.</a:t>
            </a:r>
          </a:p>
          <a:p>
            <a:pPr>
              <a:lnSpc>
                <a:spcPct val="150000"/>
              </a:lnSpc>
            </a:pPr>
            <a:r>
              <a:rPr lang="da-DK" dirty="0" smtClean="0">
                <a:latin typeface="Arial" panose="020B0604020202020204" pitchFamily="34" charset="0"/>
                <a:cs typeface="Arial" panose="020B0604020202020204" pitchFamily="34" charset="0"/>
              </a:rPr>
              <a:t>Herefter bytter I kort og finder en ny makker osv.</a:t>
            </a:r>
          </a:p>
          <a:p>
            <a:pPr>
              <a:lnSpc>
                <a:spcPct val="150000"/>
              </a:lnSpc>
            </a:pPr>
            <a:endParaRPr lang="da-DK" dirty="0">
              <a:latin typeface="Arial" panose="020B0604020202020204" pitchFamily="34" charset="0"/>
              <a:cs typeface="Arial" panose="020B0604020202020204" pitchFamily="34" charset="0"/>
            </a:endParaRPr>
          </a:p>
          <a:p>
            <a:pPr>
              <a:lnSpc>
                <a:spcPct val="150000"/>
              </a:lnSpc>
            </a:pPr>
            <a:r>
              <a:rPr lang="da-DK" dirty="0" smtClean="0">
                <a:latin typeface="Arial" panose="020B0604020202020204" pitchFamily="34" charset="0"/>
                <a:cs typeface="Arial" panose="020B0604020202020204" pitchFamily="34" charset="0"/>
              </a:rPr>
              <a:t>Varighed ca. 5-10 min.</a:t>
            </a:r>
            <a:endParaRPr lang="da-DK" dirty="0">
              <a:latin typeface="Arial" panose="020B0604020202020204" pitchFamily="34" charset="0"/>
              <a:cs typeface="Arial" panose="020B0604020202020204" pitchFamily="34" charset="0"/>
            </a:endParaRPr>
          </a:p>
        </p:txBody>
      </p:sp>
      <p:pic>
        <p:nvPicPr>
          <p:cNvPr id="3" name="Billed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44508" y="853804"/>
            <a:ext cx="3536163" cy="5305572"/>
          </a:xfrm>
          <a:prstGeom prst="rect">
            <a:avLst/>
          </a:prstGeom>
        </p:spPr>
      </p:pic>
    </p:spTree>
    <p:extLst>
      <p:ext uri="{BB962C8B-B14F-4D97-AF65-F5344CB8AC3E}">
        <p14:creationId xmlns:p14="http://schemas.microsoft.com/office/powerpoint/2010/main" val="914637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840426" y="535986"/>
            <a:ext cx="11165807"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Transition til ungdomsuddannelse</a:t>
            </a:r>
            <a:endParaRPr lang="da-DK" sz="4000" b="1" spc="300" dirty="0">
              <a:solidFill>
                <a:srgbClr val="E7334B"/>
              </a:solidFill>
              <a:latin typeface="Arial Black" panose="020B0604020202020204" pitchFamily="34" charset="0"/>
              <a:cs typeface="Arial Black" panose="020B0604020202020204" pitchFamily="34" charset="0"/>
            </a:endParaRPr>
          </a:p>
        </p:txBody>
      </p:sp>
      <p:pic>
        <p:nvPicPr>
          <p:cNvPr id="3" name="Bille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2085" y="1000970"/>
            <a:ext cx="9023804" cy="5343824"/>
          </a:xfrm>
          <a:prstGeom prst="rect">
            <a:avLst/>
          </a:prstGeom>
        </p:spPr>
      </p:pic>
    </p:spTree>
    <p:extLst>
      <p:ext uri="{BB962C8B-B14F-4D97-AF65-F5344CB8AC3E}">
        <p14:creationId xmlns:p14="http://schemas.microsoft.com/office/powerpoint/2010/main" val="1796967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680560" y="617146"/>
            <a:ext cx="10941518"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Transition til ungdomsuddannelse</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680560" y="1369148"/>
            <a:ext cx="10545359" cy="6140142"/>
          </a:xfrm>
          <a:prstGeom prst="rect">
            <a:avLst/>
          </a:prstGeom>
        </p:spPr>
        <p:txBody>
          <a:bodyPr wrap="square">
            <a:spAutoFit/>
          </a:bodyPr>
          <a:lstStyle/>
          <a:p>
            <a:pPr>
              <a:lnSpc>
                <a:spcPct val="150000"/>
              </a:lnSpc>
            </a:pPr>
            <a:r>
              <a:rPr lang="da-DK" sz="1400" dirty="0">
                <a:latin typeface="Arial" panose="020B0604020202020204" pitchFamily="34" charset="0"/>
                <a:ea typeface="Times New Roman" panose="02020603050405020304" pitchFamily="18" charset="0"/>
                <a:cs typeface="Arial" panose="020B0604020202020204" pitchFamily="34" charset="0"/>
              </a:rPr>
              <a:t>Overgangen til ungdomsuddannelse er krævende – uanset om der bruges meget tid på sport i fritiden eller ej.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400" dirty="0">
                <a:latin typeface="Arial" panose="020B0604020202020204" pitchFamily="34" charset="0"/>
                <a:cs typeface="Arial" panose="020B0604020202020204" pitchFamily="34" charset="0"/>
              </a:rPr>
              <a:t>Samtidig med transitionen til ungdomsuddannelse kan de unge også stå i en transition i det sportslige miljø. Det kan være integrering i en ny klub, på et nyt hold eller de skal indgå i et morgentræningsmiljø. </a:t>
            </a:r>
            <a:endParaRPr lang="da-DK" sz="1400" dirty="0" smtClean="0">
              <a:latin typeface="Arial" panose="020B0604020202020204" pitchFamily="34" charset="0"/>
              <a:cs typeface="Arial" panose="020B0604020202020204" pitchFamily="34" charset="0"/>
            </a:endParaRPr>
          </a:p>
          <a:p>
            <a:pPr>
              <a:lnSpc>
                <a:spcPct val="150000"/>
              </a:lnSpc>
            </a:pPr>
            <a:endParaRPr lang="da-DK" sz="1400" dirty="0" smtClean="0">
              <a:latin typeface="Arial" panose="020B0604020202020204" pitchFamily="34" charset="0"/>
              <a:cs typeface="Arial" panose="020B0604020202020204" pitchFamily="34" charset="0"/>
            </a:endParaRPr>
          </a:p>
          <a:p>
            <a:pPr>
              <a:lnSpc>
                <a:spcPct val="150000"/>
              </a:lnSpc>
            </a:pPr>
            <a:r>
              <a:rPr lang="da-DK" sz="1400" dirty="0">
                <a:latin typeface="Arial" panose="020B0604020202020204" pitchFamily="34" charset="0"/>
                <a:cs typeface="Arial" panose="020B0604020202020204" pitchFamily="34" charset="0"/>
              </a:rPr>
              <a:t>U</a:t>
            </a:r>
            <a:r>
              <a:rPr lang="da-DK" sz="1400" dirty="0" smtClean="0">
                <a:latin typeface="Arial" panose="020B0604020202020204" pitchFamily="34" charset="0"/>
                <a:cs typeface="Arial" panose="020B0604020202020204" pitchFamily="34" charset="0"/>
              </a:rPr>
              <a:t>nge stiller </a:t>
            </a:r>
            <a:r>
              <a:rPr lang="da-DK" sz="1400" dirty="0">
                <a:latin typeface="Arial" panose="020B0604020202020204" pitchFamily="34" charset="0"/>
                <a:cs typeface="Arial" panose="020B0604020202020204" pitchFamily="34" charset="0"/>
              </a:rPr>
              <a:t>høje krav til sig selv, og selvom meget under transitionen vil være nyt, vil kravet fra den unge oftest være at klare sig godt i alle arenaer. </a:t>
            </a:r>
            <a:br>
              <a:rPr lang="da-DK" sz="1400" dirty="0">
                <a:latin typeface="Arial" panose="020B0604020202020204" pitchFamily="34" charset="0"/>
                <a:cs typeface="Arial" panose="020B0604020202020204" pitchFamily="34" charset="0"/>
              </a:rPr>
            </a:br>
            <a:r>
              <a:rPr lang="da-DK" sz="1400" dirty="0" smtClean="0">
                <a:latin typeface="Arial" panose="020B0604020202020204" pitchFamily="34" charset="0"/>
                <a:cs typeface="Arial" panose="020B0604020202020204" pitchFamily="34" charset="0"/>
              </a:rPr>
              <a:t>Alle voksne </a:t>
            </a:r>
            <a:r>
              <a:rPr lang="da-DK" sz="1400" dirty="0">
                <a:latin typeface="Arial" panose="020B0604020202020204" pitchFamily="34" charset="0"/>
                <a:cs typeface="Arial" panose="020B0604020202020204" pitchFamily="34" charset="0"/>
              </a:rPr>
              <a:t>omkring den unge sportsudøver - forældre, trænere og studievejledere </a:t>
            </a:r>
            <a:r>
              <a:rPr lang="da-DK" sz="1400" dirty="0" smtClean="0">
                <a:latin typeface="Arial" panose="020B0604020202020204" pitchFamily="34" charset="0"/>
                <a:cs typeface="Arial" panose="020B0604020202020204" pitchFamily="34" charset="0"/>
              </a:rPr>
              <a:t>– bør være </a:t>
            </a:r>
            <a:r>
              <a:rPr lang="da-DK" sz="1400" dirty="0">
                <a:latin typeface="Arial" panose="020B0604020202020204" pitchFamily="34" charset="0"/>
                <a:cs typeface="Arial" panose="020B0604020202020204" pitchFamily="34" charset="0"/>
              </a:rPr>
              <a:t>opmærksomme på de ændringer, udfordringer og krav der er i forbindelse med transitionen. </a:t>
            </a:r>
            <a:endParaRPr lang="da-DK" sz="1400" dirty="0" smtClean="0">
              <a:latin typeface="Arial" panose="020B0604020202020204" pitchFamily="34" charset="0"/>
              <a:cs typeface="Arial" panose="020B0604020202020204" pitchFamily="34" charset="0"/>
            </a:endParaRPr>
          </a:p>
          <a:p>
            <a:pPr>
              <a:lnSpc>
                <a:spcPct val="150000"/>
              </a:lnSpc>
            </a:pPr>
            <a:endParaRPr lang="da-DK" sz="1400" dirty="0" smtClean="0">
              <a:latin typeface="Arial" panose="020B0604020202020204" pitchFamily="34" charset="0"/>
              <a:cs typeface="Arial" panose="020B0604020202020204" pitchFamily="34" charset="0"/>
            </a:endParaRPr>
          </a:p>
          <a:p>
            <a:pPr>
              <a:lnSpc>
                <a:spcPct val="150000"/>
              </a:lnSpc>
            </a:pPr>
            <a:r>
              <a:rPr lang="da-DK" sz="1400" dirty="0">
                <a:latin typeface="Arial" panose="020B0604020202020204" pitchFamily="34" charset="0"/>
                <a:ea typeface="Times New Roman" panose="02020603050405020304" pitchFamily="18" charset="0"/>
                <a:cs typeface="Arial" panose="020B0604020202020204" pitchFamily="34" charset="0"/>
              </a:rPr>
              <a:t>Erfaring viser, at unge sportsudøvere har stort sportsligt frafald igennem deres ungdomsuddannelse, da krydspresset bliver for stort eller de føler/finder ud af, at deres potentiale ikke rækker. </a:t>
            </a:r>
          </a:p>
          <a:p>
            <a:pPr>
              <a:lnSpc>
                <a:spcPct val="150000"/>
              </a:lnSpc>
            </a:pPr>
            <a:endParaRPr lang="da-DK" sz="1400" dirty="0" smtClean="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Hvis </a:t>
            </a:r>
            <a:r>
              <a:rPr lang="da-DK" sz="1400" dirty="0">
                <a:latin typeface="Arial" panose="020B0604020202020204" pitchFamily="34" charset="0"/>
                <a:cs typeface="Arial" panose="020B0604020202020204" pitchFamily="34" charset="0"/>
              </a:rPr>
              <a:t>dit barn møder støtte, forståelse, samarbejde og fleksible rammer, er der større sandsynlighed for, at han/hun fastholdes i sporten og uddannelse med trivsel og udvikling i begge arenaer. </a:t>
            </a:r>
            <a:endParaRPr lang="da-DK" sz="1400" dirty="0" smtClean="0">
              <a:latin typeface="Arial" panose="020B0604020202020204" pitchFamily="34" charset="0"/>
              <a:cs typeface="Arial" panose="020B0604020202020204" pitchFamily="34" charset="0"/>
            </a:endParaRPr>
          </a:p>
          <a:p>
            <a:pPr>
              <a:lnSpc>
                <a:spcPct val="150000"/>
              </a:lnSpc>
            </a:pPr>
            <a:r>
              <a:rPr lang="da-DK" sz="1600" dirty="0">
                <a:latin typeface="Arial" panose="020B0604020202020204" pitchFamily="34" charset="0"/>
                <a:ea typeface="Times New Roman" panose="02020603050405020304" pitchFamily="18" charset="0"/>
                <a:cs typeface="Arial" panose="020B0604020202020204" pitchFamily="34" charset="0"/>
              </a:rPr>
              <a:t/>
            </a:r>
            <a:br>
              <a:rPr lang="da-DK" sz="1600" dirty="0">
                <a:latin typeface="Arial" panose="020B0604020202020204" pitchFamily="34" charset="0"/>
                <a:ea typeface="Times New Roman" panose="02020603050405020304" pitchFamily="18" charset="0"/>
                <a:cs typeface="Arial" panose="020B0604020202020204" pitchFamily="34" charset="0"/>
              </a:rPr>
            </a:br>
            <a:r>
              <a:rPr lang="da-DK" dirty="0">
                <a:latin typeface="Calibri" panose="020F0502020204030204" pitchFamily="34" charset="0"/>
                <a:ea typeface="Times New Roman" panose="02020603050405020304" pitchFamily="18" charset="0"/>
                <a:cs typeface="Times New Roman" panose="02020603050405020304" pitchFamily="18" charset="0"/>
              </a:rPr>
              <a:t/>
            </a:r>
            <a:br>
              <a:rPr lang="da-DK" dirty="0">
                <a:latin typeface="Calibri" panose="020F0502020204030204" pitchFamily="34" charset="0"/>
                <a:ea typeface="Times New Roman" panose="02020603050405020304" pitchFamily="18" charset="0"/>
                <a:cs typeface="Times New Roman" panose="02020603050405020304" pitchFamily="18" charset="0"/>
              </a:rPr>
            </a:br>
            <a:endParaRPr lang="da-DK" dirty="0"/>
          </a:p>
        </p:txBody>
      </p:sp>
    </p:spTree>
    <p:extLst>
      <p:ext uri="{BB962C8B-B14F-4D97-AF65-F5344CB8AC3E}">
        <p14:creationId xmlns:p14="http://schemas.microsoft.com/office/powerpoint/2010/main" val="239132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680560" y="617146"/>
            <a:ext cx="10941518"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Transition til ungdomsuddannelse</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680560" y="1369148"/>
            <a:ext cx="10545359" cy="5929828"/>
          </a:xfrm>
          <a:prstGeom prst="rect">
            <a:avLst/>
          </a:prstGeom>
        </p:spPr>
        <p:txBody>
          <a:bodyPr wrap="square">
            <a:spAutoFit/>
          </a:bodyPr>
          <a:lstStyle/>
          <a:p>
            <a:pPr>
              <a:lnSpc>
                <a:spcPct val="150000"/>
              </a:lnSpc>
              <a:spcAft>
                <a:spcPts val="800"/>
              </a:spcAft>
            </a:pPr>
            <a:r>
              <a:rPr lang="da-DK" sz="1600" dirty="0">
                <a:latin typeface="Arial" panose="020B0604020202020204" pitchFamily="34" charset="0"/>
                <a:ea typeface="Times New Roman" panose="02020603050405020304" pitchFamily="18" charset="0"/>
                <a:cs typeface="Arial" panose="020B0604020202020204" pitchFamily="34" charset="0"/>
              </a:rPr>
              <a:t>Følgende kan være det dit barn møder, blandt jævnaldrende det første år. </a:t>
            </a:r>
          </a:p>
          <a:p>
            <a:pPr marL="342900" lvl="0" indent="-342900">
              <a:lnSpc>
                <a:spcPct val="150000"/>
              </a:lnSpc>
              <a:spcAft>
                <a:spcPts val="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Alderen i klassen kan være mellem 15-17 år.</a:t>
            </a:r>
          </a:p>
          <a:p>
            <a:pPr marL="342900" lvl="0" indent="-342900">
              <a:lnSpc>
                <a:spcPct val="150000"/>
              </a:lnSpc>
              <a:spcAft>
                <a:spcPts val="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Eleverne kan komme fra meget forskellige sportsmiljøer, og i en almindelig klasse kan dit barn være den eneste med sportslige ambitioner. </a:t>
            </a:r>
          </a:p>
          <a:p>
            <a:pPr marL="342900" lvl="0" indent="-342900">
              <a:lnSpc>
                <a:spcPct val="150000"/>
              </a:lnSpc>
              <a:spcAft>
                <a:spcPts val="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Nogle elever kan komme fra en Talentklasse og har dermed andre forudsætninger. </a:t>
            </a:r>
          </a:p>
          <a:p>
            <a:pPr marL="342900" lvl="0" indent="-342900">
              <a:lnSpc>
                <a:spcPct val="150000"/>
              </a:lnSpc>
              <a:spcAft>
                <a:spcPts val="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Forskellige sportslige ambitioner.</a:t>
            </a:r>
          </a:p>
          <a:p>
            <a:pPr marL="342900" lvl="0" indent="-342900">
              <a:lnSpc>
                <a:spcPct val="150000"/>
              </a:lnSpc>
              <a:spcAft>
                <a:spcPts val="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Forskellige sportslige set ups, med forskellig træningsmængde og rejseaktivitet.</a:t>
            </a:r>
          </a:p>
          <a:p>
            <a:pPr marL="342900" lvl="0" indent="-342900">
              <a:lnSpc>
                <a:spcPct val="150000"/>
              </a:lnSpc>
              <a:spcAft>
                <a:spcPts val="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Forskellige prioriteringer i fritiden f.eks. sport vs. fritidsjob, fester og andet ungdomsliv. </a:t>
            </a:r>
          </a:p>
          <a:p>
            <a:pPr marL="342900" lvl="0" indent="-342900">
              <a:lnSpc>
                <a:spcPct val="150000"/>
              </a:lnSpc>
              <a:spcAft>
                <a:spcPts val="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Varierende faglig interesse og kompetencer. </a:t>
            </a:r>
          </a:p>
          <a:p>
            <a:pPr marL="342900" lvl="0" indent="-342900">
              <a:lnSpc>
                <a:spcPct val="150000"/>
              </a:lnSpc>
              <a:spcAft>
                <a:spcPts val="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Forskellige familiebaggrunde. </a:t>
            </a:r>
          </a:p>
          <a:p>
            <a:pPr marL="342900" lvl="0" indent="-342900">
              <a:lnSpc>
                <a:spcPct val="150000"/>
              </a:lnSpc>
              <a:spcAft>
                <a:spcPts val="80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Forskellige kompetencer i forhold til målrettethed, koncentration og evnen til at håndtere udfordringer og modgang. </a:t>
            </a:r>
          </a:p>
          <a:p>
            <a:pPr>
              <a:lnSpc>
                <a:spcPct val="150000"/>
              </a:lnSpc>
            </a:pPr>
            <a:r>
              <a:rPr lang="da-DK" sz="1600" dirty="0">
                <a:latin typeface="Arial" panose="020B0604020202020204" pitchFamily="34" charset="0"/>
                <a:ea typeface="Times New Roman" panose="02020603050405020304" pitchFamily="18" charset="0"/>
                <a:cs typeface="Arial" panose="020B0604020202020204" pitchFamily="34" charset="0"/>
              </a:rPr>
              <a:t/>
            </a:r>
            <a:br>
              <a:rPr lang="da-DK" sz="1600" dirty="0">
                <a:latin typeface="Arial" panose="020B0604020202020204" pitchFamily="34" charset="0"/>
                <a:ea typeface="Times New Roman" panose="02020603050405020304" pitchFamily="18" charset="0"/>
                <a:cs typeface="Arial" panose="020B0604020202020204" pitchFamily="34" charset="0"/>
              </a:rPr>
            </a:br>
            <a:r>
              <a:rPr lang="da-DK" dirty="0">
                <a:latin typeface="Calibri" panose="020F0502020204030204" pitchFamily="34" charset="0"/>
                <a:ea typeface="Times New Roman" panose="02020603050405020304" pitchFamily="18" charset="0"/>
                <a:cs typeface="Times New Roman" panose="02020603050405020304" pitchFamily="18" charset="0"/>
              </a:rPr>
              <a:t/>
            </a:r>
            <a:br>
              <a:rPr lang="da-DK" dirty="0">
                <a:latin typeface="Calibri" panose="020F0502020204030204" pitchFamily="34" charset="0"/>
                <a:ea typeface="Times New Roman" panose="02020603050405020304" pitchFamily="18" charset="0"/>
                <a:cs typeface="Times New Roman" panose="02020603050405020304" pitchFamily="18" charset="0"/>
              </a:rPr>
            </a:br>
            <a:endParaRPr lang="da-DK" dirty="0"/>
          </a:p>
        </p:txBody>
      </p:sp>
    </p:spTree>
    <p:extLst>
      <p:ext uri="{BB962C8B-B14F-4D97-AF65-F5344CB8AC3E}">
        <p14:creationId xmlns:p14="http://schemas.microsoft.com/office/powerpoint/2010/main" val="215812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680560" y="617146"/>
            <a:ext cx="10941518"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Transition til ungdomsuddannelse</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680560" y="1369148"/>
            <a:ext cx="10545359" cy="6299160"/>
          </a:xfrm>
          <a:prstGeom prst="rect">
            <a:avLst/>
          </a:prstGeom>
        </p:spPr>
        <p:txBody>
          <a:bodyPr wrap="square">
            <a:spAutoFit/>
          </a:bodyPr>
          <a:lstStyle/>
          <a:p>
            <a:pPr>
              <a:lnSpc>
                <a:spcPct val="150000"/>
              </a:lnSpc>
              <a:spcAft>
                <a:spcPts val="800"/>
              </a:spcAft>
            </a:pPr>
            <a:r>
              <a:rPr lang="da-DK" sz="1300" dirty="0" smtClean="0">
                <a:latin typeface="Arial" panose="020B0604020202020204" pitchFamily="34" charset="0"/>
                <a:ea typeface="Times New Roman" panose="02020603050405020304" pitchFamily="18" charset="0"/>
                <a:cs typeface="Arial" panose="020B0604020202020204" pitchFamily="34" charset="0"/>
              </a:rPr>
              <a:t>Typiske udfordringer</a:t>
            </a:r>
            <a:r>
              <a:rPr lang="da-DK" sz="1300" dirty="0">
                <a:latin typeface="Arial" panose="020B0604020202020204" pitchFamily="34" charset="0"/>
                <a:ea typeface="Times New Roman" panose="02020603050405020304" pitchFamily="18" charset="0"/>
                <a:cs typeface="Arial" panose="020B0604020202020204" pitchFamily="34" charset="0"/>
              </a:rPr>
              <a:t>, som dit barn skal forberedes på, samt kunne håndtere, når han/hun starter.</a:t>
            </a:r>
          </a:p>
          <a:p>
            <a:pPr marL="342900" lvl="0" indent="-342900">
              <a:lnSpc>
                <a:spcPct val="150000"/>
              </a:lnSpc>
              <a:spcAft>
                <a:spcPts val="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Der er flere skemalagte undervisningsmoduler. Dagene er dermed ofte længere. </a:t>
            </a:r>
          </a:p>
          <a:p>
            <a:pPr marL="342900" lvl="0" indent="-342900">
              <a:lnSpc>
                <a:spcPct val="150000"/>
              </a:lnSpc>
              <a:spcAft>
                <a:spcPts val="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Der er ikke længere et fast skoleskema, men varierende, som skal tjekkes hver morgen (også i forhold til aflysninger).</a:t>
            </a:r>
          </a:p>
          <a:p>
            <a:pPr marL="342900" lvl="0" indent="-342900">
              <a:lnSpc>
                <a:spcPct val="150000"/>
              </a:lnSpc>
              <a:spcAft>
                <a:spcPts val="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På erhvervsuddannelser skal dit barn i højere grad selv tage initiativ til at få mulighed for træning i skoletiden, da ikke alle erhvervsskoler f.eks. har fast skemalagt morgentræning.</a:t>
            </a:r>
          </a:p>
          <a:p>
            <a:pPr marL="342900" lvl="0" indent="-342900">
              <a:lnSpc>
                <a:spcPct val="150000"/>
              </a:lnSpc>
              <a:spcAft>
                <a:spcPts val="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Nye undervisningsmetoder og fagligt spring (oftest faldes der et trin på karakterskalaen i starten).</a:t>
            </a:r>
          </a:p>
          <a:p>
            <a:pPr marL="342900" lvl="0" indent="-342900">
              <a:lnSpc>
                <a:spcPct val="150000"/>
              </a:lnSpc>
              <a:spcAft>
                <a:spcPts val="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På gymnasiale ungdomsuddannelser er der eksamen inden for 3 måneder. </a:t>
            </a:r>
          </a:p>
          <a:p>
            <a:pPr marL="342900" lvl="0" indent="-342900">
              <a:lnSpc>
                <a:spcPct val="150000"/>
              </a:lnSpc>
              <a:spcAft>
                <a:spcPts val="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Integrere sig i et nyt socialfællesskab og alt efter uddannelsesvalg skal de efter grundforløb (efter 3 måneder) i endnu et nyt socialfællesskab. </a:t>
            </a:r>
          </a:p>
          <a:p>
            <a:pPr marL="342900" lvl="0" indent="-342900">
              <a:lnSpc>
                <a:spcPct val="150000"/>
              </a:lnSpc>
              <a:spcAft>
                <a:spcPts val="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Øget timeforbrug på lektier og afleveringer. </a:t>
            </a:r>
          </a:p>
          <a:p>
            <a:pPr marL="342900" lvl="0" indent="-342900">
              <a:lnSpc>
                <a:spcPct val="150000"/>
              </a:lnSpc>
              <a:spcAft>
                <a:spcPts val="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Forholde sig til, at der gives fysisk fravær og afleveringsfravær. </a:t>
            </a:r>
          </a:p>
          <a:p>
            <a:pPr marL="342900" lvl="0" indent="-342900">
              <a:lnSpc>
                <a:spcPct val="150000"/>
              </a:lnSpc>
              <a:spcAft>
                <a:spcPts val="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Der kan være øget transporttid.</a:t>
            </a:r>
          </a:p>
          <a:p>
            <a:pPr marL="342900" lvl="0" indent="-342900">
              <a:lnSpc>
                <a:spcPct val="150000"/>
              </a:lnSpc>
              <a:spcAft>
                <a:spcPts val="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Mere tidspresset ugeskema med få eller ingen pause mellem de forskellige arenaer (uddannelse/sport/hjem).</a:t>
            </a:r>
          </a:p>
          <a:p>
            <a:pPr marL="342900" lvl="0" indent="-342900">
              <a:lnSpc>
                <a:spcPct val="150000"/>
              </a:lnSpc>
              <a:spcAft>
                <a:spcPts val="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Sportslige ændringer evt. opstart i nyt træningsfællesskab pga. klub- eller holdskifte. Ændringer i form af øget træningsmængde. </a:t>
            </a:r>
          </a:p>
          <a:p>
            <a:pPr marL="342900" lvl="0" indent="-342900">
              <a:lnSpc>
                <a:spcPct val="150000"/>
              </a:lnSpc>
              <a:spcAft>
                <a:spcPts val="80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Krav til at tage større personligt ansvar, da forældreinvolvering på ungdomsuddannelser er nærmest udfaset (ingen forældresamtaler, ingen aula). </a:t>
            </a:r>
          </a:p>
          <a:p>
            <a:pPr>
              <a:lnSpc>
                <a:spcPct val="150000"/>
              </a:lnSpc>
            </a:pPr>
            <a:r>
              <a:rPr lang="da-DK" sz="1600" dirty="0">
                <a:latin typeface="Arial" panose="020B0604020202020204" pitchFamily="34" charset="0"/>
                <a:ea typeface="Times New Roman" panose="02020603050405020304" pitchFamily="18" charset="0"/>
                <a:cs typeface="Arial" panose="020B0604020202020204" pitchFamily="34" charset="0"/>
              </a:rPr>
              <a:t/>
            </a:r>
            <a:br>
              <a:rPr lang="da-DK" sz="1600" dirty="0">
                <a:latin typeface="Arial" panose="020B0604020202020204" pitchFamily="34" charset="0"/>
                <a:ea typeface="Times New Roman" panose="02020603050405020304" pitchFamily="18" charset="0"/>
                <a:cs typeface="Arial" panose="020B0604020202020204" pitchFamily="34" charset="0"/>
              </a:rPr>
            </a:br>
            <a:r>
              <a:rPr lang="da-DK" dirty="0">
                <a:latin typeface="Calibri" panose="020F0502020204030204" pitchFamily="34" charset="0"/>
                <a:ea typeface="Times New Roman" panose="02020603050405020304" pitchFamily="18" charset="0"/>
                <a:cs typeface="Times New Roman" panose="02020603050405020304" pitchFamily="18" charset="0"/>
              </a:rPr>
              <a:t/>
            </a:r>
            <a:br>
              <a:rPr lang="da-DK" dirty="0">
                <a:latin typeface="Calibri" panose="020F0502020204030204" pitchFamily="34" charset="0"/>
                <a:ea typeface="Times New Roman" panose="02020603050405020304" pitchFamily="18" charset="0"/>
                <a:cs typeface="Times New Roman" panose="02020603050405020304" pitchFamily="18" charset="0"/>
              </a:rPr>
            </a:br>
            <a:endParaRPr lang="da-DK" dirty="0"/>
          </a:p>
        </p:txBody>
      </p:sp>
    </p:spTree>
    <p:extLst>
      <p:ext uri="{BB962C8B-B14F-4D97-AF65-F5344CB8AC3E}">
        <p14:creationId xmlns:p14="http://schemas.microsoft.com/office/powerpoint/2010/main" val="325997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523652" y="498111"/>
            <a:ext cx="11141712" cy="1323439"/>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Elitesportsordninger på ungdomsuddannelser</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680560" y="1369148"/>
            <a:ext cx="10545359" cy="1292662"/>
          </a:xfrm>
          <a:prstGeom prst="rect">
            <a:avLst/>
          </a:prstGeom>
        </p:spPr>
        <p:txBody>
          <a:bodyPr wrap="square">
            <a:spAutoFit/>
          </a:bodyPr>
          <a:lstStyle/>
          <a:p>
            <a:pPr>
              <a:lnSpc>
                <a:spcPct val="150000"/>
              </a:lnSpc>
            </a:pPr>
            <a:r>
              <a:rPr lang="da-DK" sz="1600" dirty="0">
                <a:latin typeface="Arial" panose="020B0604020202020204" pitchFamily="34" charset="0"/>
                <a:ea typeface="Times New Roman" panose="02020603050405020304" pitchFamily="18" charset="0"/>
                <a:cs typeface="Arial" panose="020B0604020202020204" pitchFamily="34" charset="0"/>
              </a:rPr>
              <a:t/>
            </a:r>
            <a:br>
              <a:rPr lang="da-DK" sz="1600" dirty="0">
                <a:latin typeface="Arial" panose="020B0604020202020204" pitchFamily="34" charset="0"/>
                <a:ea typeface="Times New Roman" panose="02020603050405020304" pitchFamily="18" charset="0"/>
                <a:cs typeface="Arial" panose="020B0604020202020204" pitchFamily="34" charset="0"/>
              </a:rPr>
            </a:br>
            <a:r>
              <a:rPr lang="da-DK" dirty="0">
                <a:latin typeface="Calibri" panose="020F0502020204030204" pitchFamily="34" charset="0"/>
                <a:ea typeface="Times New Roman" panose="02020603050405020304" pitchFamily="18" charset="0"/>
                <a:cs typeface="Times New Roman" panose="02020603050405020304" pitchFamily="18" charset="0"/>
              </a:rPr>
              <a:t/>
            </a:r>
            <a:br>
              <a:rPr lang="da-DK" dirty="0">
                <a:latin typeface="Calibri" panose="020F0502020204030204" pitchFamily="34" charset="0"/>
                <a:ea typeface="Times New Roman" panose="02020603050405020304" pitchFamily="18" charset="0"/>
                <a:cs typeface="Times New Roman" panose="02020603050405020304" pitchFamily="18" charset="0"/>
              </a:rPr>
            </a:br>
            <a:endParaRPr lang="da-DK" dirty="0"/>
          </a:p>
        </p:txBody>
      </p:sp>
      <p:sp>
        <p:nvSpPr>
          <p:cNvPr id="4" name="Rektangel 3"/>
          <p:cNvSpPr/>
          <p:nvPr/>
        </p:nvSpPr>
        <p:spPr>
          <a:xfrm>
            <a:off x="550706" y="1739536"/>
            <a:ext cx="10675213" cy="4570482"/>
          </a:xfrm>
          <a:prstGeom prst="rect">
            <a:avLst/>
          </a:prstGeom>
        </p:spPr>
        <p:txBody>
          <a:bodyPr wrap="square">
            <a:spAutoFit/>
          </a:bodyPr>
          <a:lstStyle/>
          <a:p>
            <a:pPr>
              <a:lnSpc>
                <a:spcPct val="150000"/>
              </a:lnSpc>
            </a:pPr>
            <a:r>
              <a:rPr lang="da-DK" sz="1600" b="1" i="1" dirty="0">
                <a:latin typeface="Arial" panose="020B0604020202020204" pitchFamily="34" charset="0"/>
                <a:ea typeface="Times New Roman" panose="02020603050405020304" pitchFamily="18" charset="0"/>
                <a:cs typeface="Arial" panose="020B0604020202020204" pitchFamily="34" charset="0"/>
              </a:rPr>
              <a:t>S</a:t>
            </a:r>
            <a:r>
              <a:rPr lang="da-DK" sz="1600" b="1" i="1" dirty="0" smtClean="0">
                <a:latin typeface="Arial" panose="020B0604020202020204" pitchFamily="34" charset="0"/>
                <a:ea typeface="Times New Roman" panose="02020603050405020304" pitchFamily="18" charset="0"/>
                <a:cs typeface="Arial" panose="020B0604020202020204" pitchFamily="34" charset="0"/>
              </a:rPr>
              <a:t>portslig </a:t>
            </a:r>
            <a:r>
              <a:rPr lang="da-DK" sz="1600" b="1" i="1" dirty="0">
                <a:latin typeface="Arial" panose="020B0604020202020204" pitchFamily="34" charset="0"/>
                <a:ea typeface="Times New Roman" panose="02020603050405020304" pitchFamily="18" charset="0"/>
                <a:cs typeface="Arial" panose="020B0604020202020204" pitchFamily="34" charset="0"/>
              </a:rPr>
              <a:t>godkendelse</a:t>
            </a:r>
            <a:r>
              <a:rPr lang="da-DK" sz="1600" b="1" dirty="0">
                <a:latin typeface="Arial" panose="020B0604020202020204" pitchFamily="34" charset="0"/>
                <a:ea typeface="Times New Roman" panose="02020603050405020304" pitchFamily="18" charset="0"/>
                <a:cs typeface="Arial" panose="020B0604020202020204" pitchFamily="34" charset="0"/>
              </a:rPr>
              <a:t> fra Team Danmark </a:t>
            </a:r>
            <a:endParaRPr lang="da-DK" sz="1600" b="1"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600" dirty="0">
                <a:latin typeface="Arial" panose="020B0604020202020204" pitchFamily="34" charset="0"/>
                <a:ea typeface="Times New Roman" panose="02020603050405020304" pitchFamily="18" charset="0"/>
                <a:cs typeface="Arial" panose="020B0604020202020204" pitchFamily="34" charset="0"/>
              </a:rPr>
              <a:t>M</a:t>
            </a:r>
            <a:r>
              <a:rPr lang="da-DK" sz="1600" dirty="0" smtClean="0">
                <a:latin typeface="Arial" panose="020B0604020202020204" pitchFamily="34" charset="0"/>
                <a:ea typeface="Times New Roman" panose="02020603050405020304" pitchFamily="18" charset="0"/>
                <a:cs typeface="Arial" panose="020B0604020202020204" pitchFamily="34" charset="0"/>
              </a:rPr>
              <a:t>uligt </a:t>
            </a:r>
            <a:r>
              <a:rPr lang="da-DK" sz="1600" dirty="0">
                <a:latin typeface="Arial" panose="020B0604020202020204" pitchFamily="34" charset="0"/>
                <a:ea typeface="Times New Roman" panose="02020603050405020304" pitchFamily="18" charset="0"/>
                <a:cs typeface="Arial" panose="020B0604020202020204" pitchFamily="34" charset="0"/>
              </a:rPr>
              <a:t>at forlænge alle typer af ungdomsuddannelser, samt at modtage supplerende undervisning betalt af Team Danmark i forbindelse med forbundsfravær. </a:t>
            </a: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600" dirty="0" smtClean="0">
                <a:latin typeface="Arial" panose="020B0604020202020204" pitchFamily="34" charset="0"/>
                <a:ea typeface="Times New Roman" panose="02020603050405020304" pitchFamily="18" charset="0"/>
                <a:cs typeface="Arial" panose="020B0604020202020204" pitchFamily="34" charset="0"/>
              </a:rPr>
              <a:t>Team </a:t>
            </a:r>
            <a:r>
              <a:rPr lang="da-DK" sz="1600" dirty="0">
                <a:latin typeface="Arial" panose="020B0604020202020204" pitchFamily="34" charset="0"/>
                <a:ea typeface="Times New Roman" panose="02020603050405020304" pitchFamily="18" charset="0"/>
                <a:cs typeface="Arial" panose="020B0604020202020204" pitchFamily="34" charset="0"/>
              </a:rPr>
              <a:t>Danmark anbefaler, hvis det giver mening for den enkelte, at der vælges et forlænget uddannelsesforløb på ungdomsuddannelsen (4-årigt forløb på HHX, STX og HTX, 3-årigt forløb på HF, samt op til 50% forlængelse af erhvervsuddannelser). </a:t>
            </a: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600" dirty="0" smtClean="0">
                <a:latin typeface="Arial" panose="020B0604020202020204" pitchFamily="34" charset="0"/>
                <a:ea typeface="Times New Roman" panose="02020603050405020304" pitchFamily="18" charset="0"/>
                <a:cs typeface="Arial" panose="020B0604020202020204" pitchFamily="34" charset="0"/>
              </a:rPr>
              <a:t>Det giver mere luft </a:t>
            </a:r>
            <a:r>
              <a:rPr lang="da-DK" sz="1600" dirty="0">
                <a:latin typeface="Arial" panose="020B0604020202020204" pitchFamily="34" charset="0"/>
                <a:ea typeface="Times New Roman" panose="02020603050405020304" pitchFamily="18" charset="0"/>
                <a:cs typeface="Arial" panose="020B0604020202020204" pitchFamily="34" charset="0"/>
              </a:rPr>
              <a:t>i hverdagen og </a:t>
            </a:r>
            <a:r>
              <a:rPr lang="da-DK" sz="1600" dirty="0" smtClean="0">
                <a:latin typeface="Arial" panose="020B0604020202020204" pitchFamily="34" charset="0"/>
                <a:ea typeface="Times New Roman" panose="02020603050405020304" pitchFamily="18" charset="0"/>
                <a:cs typeface="Arial" panose="020B0604020202020204" pitchFamily="34" charset="0"/>
              </a:rPr>
              <a:t>mere </a:t>
            </a:r>
            <a:r>
              <a:rPr lang="da-DK" sz="1600" dirty="0">
                <a:latin typeface="Arial" panose="020B0604020202020204" pitchFamily="34" charset="0"/>
                <a:ea typeface="Times New Roman" panose="02020603050405020304" pitchFamily="18" charset="0"/>
                <a:cs typeface="Arial" panose="020B0604020202020204" pitchFamily="34" charset="0"/>
              </a:rPr>
              <a:t>tid til både uddannelse, sport og venner/familie. </a:t>
            </a: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600" dirty="0" smtClean="0">
                <a:latin typeface="Arial" panose="020B0604020202020204" pitchFamily="34" charset="0"/>
                <a:ea typeface="Times New Roman" panose="02020603050405020304" pitchFamily="18" charset="0"/>
                <a:cs typeface="Arial" panose="020B0604020202020204" pitchFamily="34" charset="0"/>
              </a:rPr>
              <a:t>Mange </a:t>
            </a:r>
            <a:r>
              <a:rPr lang="da-DK" sz="1600" dirty="0">
                <a:latin typeface="Arial" panose="020B0604020202020204" pitchFamily="34" charset="0"/>
                <a:ea typeface="Times New Roman" panose="02020603050405020304" pitchFamily="18" charset="0"/>
                <a:cs typeface="Arial" panose="020B0604020202020204" pitchFamily="34" charset="0"/>
              </a:rPr>
              <a:t>unge sportsudøvere oplever også, at et forlænget uddannelsesforløb giver mulighed for en stærkere faglig og sportslig udvikling. </a:t>
            </a: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600" dirty="0">
                <a:latin typeface="Arial" panose="020B0604020202020204" pitchFamily="34" charset="0"/>
                <a:cs typeface="Arial" panose="020B0604020202020204" pitchFamily="34" charset="0"/>
              </a:rPr>
              <a:t>Ansøgning om sportslig godkendelse sker via et online spørgeskema på Team Danmarks hjemmeside. </a:t>
            </a:r>
          </a:p>
        </p:txBody>
      </p:sp>
    </p:spTree>
    <p:extLst>
      <p:ext uri="{BB962C8B-B14F-4D97-AF65-F5344CB8AC3E}">
        <p14:creationId xmlns:p14="http://schemas.microsoft.com/office/powerpoint/2010/main" val="291519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D-Powerpoint skabelon.pptx  -  Skrivebeskyttet" id="{9F65EABE-AD78-4E10-9173-380B8BE5C4DD}" vid="{B2E418C7-1F34-46C7-B3EC-E7A5489480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0fd8fb3-0b55-40c5-8c15-3a3ad201fdd3" xsi:nil="true"/>
    <lcf76f155ced4ddcb4097134ff3c332f xmlns="20741a84-6104-4cdc-8c70-eca0c2de1303">
      <Terms xmlns="http://schemas.microsoft.com/office/infopath/2007/PartnerControls"/>
    </lcf76f155ced4ddcb4097134ff3c332f>
    <SharedWithUsers xmlns="30fd8fb3-0b55-40c5-8c15-3a3ad201fdd3">
      <UserInfo>
        <DisplayName>Bjarne Henriksen</DisplayName>
        <AccountId>511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73F81804712514682CCE7452CD89431" ma:contentTypeVersion="18" ma:contentTypeDescription="Opret et nyt dokument." ma:contentTypeScope="" ma:versionID="8dd473efd686f220ed1331555cc722ae">
  <xsd:schema xmlns:xsd="http://www.w3.org/2001/XMLSchema" xmlns:xs="http://www.w3.org/2001/XMLSchema" xmlns:p="http://schemas.microsoft.com/office/2006/metadata/properties" xmlns:ns2="20741a84-6104-4cdc-8c70-eca0c2de1303" xmlns:ns3="30fd8fb3-0b55-40c5-8c15-3a3ad201fdd3" targetNamespace="http://schemas.microsoft.com/office/2006/metadata/properties" ma:root="true" ma:fieldsID="4c65d4a3ca1283531a114c3fb5def228" ns2:_="" ns3:_="">
    <xsd:import namespace="20741a84-6104-4cdc-8c70-eca0c2de1303"/>
    <xsd:import namespace="30fd8fb3-0b55-40c5-8c15-3a3ad201fd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741a84-6104-4cdc-8c70-eca0c2de13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Location" ma:index="12"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ed20f0dd-e1f0-4e77-8298-b8f9fd3871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fd8fb3-0b55-40c5-8c15-3a3ad201fdd3"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797c4700-08ce-440f-b646-854beea9609e}" ma:internalName="TaxCatchAll" ma:showField="CatchAllData" ma:web="30fd8fb3-0b55-40c5-8c15-3a3ad201fd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77AE41-9A36-4903-BF1A-82717B13BD99}">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20741a84-6104-4cdc-8c70-eca0c2de1303"/>
    <ds:schemaRef ds:uri="http://purl.org/dc/dcmitype/"/>
    <ds:schemaRef ds:uri="http://schemas.microsoft.com/office/infopath/2007/PartnerControls"/>
    <ds:schemaRef ds:uri="30fd8fb3-0b55-40c5-8c15-3a3ad201fdd3"/>
    <ds:schemaRef ds:uri="http://www.w3.org/XML/1998/namespace"/>
  </ds:schemaRefs>
</ds:datastoreItem>
</file>

<file path=customXml/itemProps2.xml><?xml version="1.0" encoding="utf-8"?>
<ds:datastoreItem xmlns:ds="http://schemas.openxmlformats.org/officeDocument/2006/customXml" ds:itemID="{93A8E6CE-32DC-4443-886E-D1C151977CE4}">
  <ds:schemaRefs>
    <ds:schemaRef ds:uri="http://schemas.microsoft.com/sharepoint/v3/contenttype/forms"/>
  </ds:schemaRefs>
</ds:datastoreItem>
</file>

<file path=customXml/itemProps3.xml><?xml version="1.0" encoding="utf-8"?>
<ds:datastoreItem xmlns:ds="http://schemas.openxmlformats.org/officeDocument/2006/customXml" ds:itemID="{D0BBF60C-9ABF-4068-A269-01E3DD9C5A13}"/>
</file>

<file path=docProps/app.xml><?xml version="1.0" encoding="utf-8"?>
<Properties xmlns="http://schemas.openxmlformats.org/officeDocument/2006/extended-properties" xmlns:vt="http://schemas.openxmlformats.org/officeDocument/2006/docPropsVTypes">
  <Template>TD Powerpoint skabelon</Template>
  <TotalTime>1706</TotalTime>
  <Words>1886</Words>
  <Application>Microsoft Office PowerPoint</Application>
  <PresentationFormat>Widescreen</PresentationFormat>
  <Paragraphs>170</Paragraphs>
  <Slides>19</Slides>
  <Notes>19</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19</vt:i4>
      </vt:variant>
    </vt:vector>
  </HeadingPairs>
  <TitlesOfParts>
    <vt:vector size="26" baseType="lpstr">
      <vt:lpstr>Arial</vt:lpstr>
      <vt:lpstr>Arial Black</vt:lpstr>
      <vt:lpstr>Calibri</vt:lpstr>
      <vt:lpstr>Calibri Light</vt:lpstr>
      <vt:lpstr>Symbol</vt:lpstr>
      <vt:lpstr>Times New Roman</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Team Danmark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Christina Teller</dc:creator>
  <cp:lastModifiedBy>Mia Duedal</cp:lastModifiedBy>
  <cp:revision>105</cp:revision>
  <dcterms:created xsi:type="dcterms:W3CDTF">2024-06-04T06:36:41Z</dcterms:created>
  <dcterms:modified xsi:type="dcterms:W3CDTF">2024-10-03T12:34:19Z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0x010100473F81804712514682CCE7452CD89431</vt:lpwstr>
  </property>
  <property fmtid="{D5CDD505-2E9C-101B-9397-08002B2CF9AE}" pid="3" name="Order">
    <vt:lpwstr>339400.000000000</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