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95" r:id="rId5"/>
    <p:sldId id="399" r:id="rId6"/>
    <p:sldId id="436" r:id="rId7"/>
    <p:sldId id="404" r:id="rId8"/>
    <p:sldId id="421" r:id="rId9"/>
    <p:sldId id="442" r:id="rId10"/>
    <p:sldId id="441" r:id="rId11"/>
    <p:sldId id="443" r:id="rId12"/>
    <p:sldId id="446" r:id="rId13"/>
    <p:sldId id="444" r:id="rId14"/>
    <p:sldId id="447" r:id="rId15"/>
    <p:sldId id="448" r:id="rId16"/>
    <p:sldId id="413" r:id="rId17"/>
    <p:sldId id="416" r:id="rId18"/>
    <p:sldId id="417" r:id="rId19"/>
    <p:sldId id="418" r:id="rId20"/>
    <p:sldId id="419" r:id="rId21"/>
    <p:sldId id="445" r:id="rId22"/>
    <p:sldId id="420" r:id="rId23"/>
    <p:sldId id="258"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r" id="{43035885-A89A-4CEC-9BD5-085964B8C533}">
          <p14:sldIdLst>
            <p14:sldId id="395"/>
            <p14:sldId id="399"/>
            <p14:sldId id="436"/>
            <p14:sldId id="404"/>
            <p14:sldId id="421"/>
            <p14:sldId id="442"/>
            <p14:sldId id="441"/>
            <p14:sldId id="443"/>
            <p14:sldId id="446"/>
            <p14:sldId id="444"/>
            <p14:sldId id="447"/>
            <p14:sldId id="448"/>
            <p14:sldId id="413"/>
            <p14:sldId id="416"/>
            <p14:sldId id="417"/>
            <p14:sldId id="418"/>
            <p14:sldId id="419"/>
            <p14:sldId id="445"/>
            <p14:sldId id="420"/>
          </p14:sldIdLst>
        </p14:section>
        <p14:section name="Indledning" id="{F73E8C2F-FEBF-4E60-B4BD-A4F21147818C}">
          <p14:sldIdLst>
            <p14:sldId id="258"/>
          </p14:sldIdLst>
        </p14:section>
        <p14:section name="Indholds-slides (midte)" id="{2A709F57-4A35-42A0-B051-8D15036E3E2C}">
          <p14:sldIdLst/>
        </p14:section>
        <p14:section name="Statements" id="{3D3B64CA-98EE-4347-9F46-6C74BE2B7D8E}">
          <p14:sldIdLst/>
        </p14:section>
        <p14:section name="Afslutning" id="{CB44DA8A-4400-4EF5-9539-D25C8C594E9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34B"/>
    <a:srgbClr val="D52F48"/>
    <a:srgbClr val="DC3047"/>
    <a:srgbClr val="17253E"/>
    <a:srgbClr val="DC2B4B"/>
    <a:srgbClr val="CF2D48"/>
    <a:srgbClr val="F3F3F3"/>
    <a:srgbClr val="C7C7C7"/>
    <a:srgbClr val="BF9963"/>
    <a:srgbClr val="16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FB87A-C6C9-4D73-999F-50C92D546FD1}" v="33" dt="2024-06-11T19:17:45.14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00" autoAdjust="0"/>
  </p:normalViewPr>
  <p:slideViewPr>
    <p:cSldViewPr snapToGrid="0">
      <p:cViewPr varScale="1">
        <p:scale>
          <a:sx n="122" d="100"/>
          <a:sy n="122" d="100"/>
        </p:scale>
        <p:origin x="11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Teller" userId="ebb37f47-73c1-4af2-8118-85d3a5949150" providerId="ADAL" clId="{41DFB87A-C6C9-4D73-999F-50C92D546FD1}"/>
    <pc:docChg chg="undo custSel addSld delSld modSld sldOrd modSection">
      <pc:chgData name="Christina Teller" userId="ebb37f47-73c1-4af2-8118-85d3a5949150" providerId="ADAL" clId="{41DFB87A-C6C9-4D73-999F-50C92D546FD1}" dt="2024-06-11T19:18:39.368" v="1335" actId="14100"/>
      <pc:docMkLst>
        <pc:docMk/>
      </pc:docMkLst>
      <pc:sldChg chg="addSp delSp modSp mod">
        <pc:chgData name="Christina Teller" userId="ebb37f47-73c1-4af2-8118-85d3a5949150" providerId="ADAL" clId="{41DFB87A-C6C9-4D73-999F-50C92D546FD1}" dt="2024-06-11T19:17:50.001" v="1333" actId="1076"/>
        <pc:sldMkLst>
          <pc:docMk/>
          <pc:sldMk cId="1963344037" sldId="291"/>
        </pc:sldMkLst>
        <pc:spChg chg="mod">
          <ac:chgData name="Christina Teller" userId="ebb37f47-73c1-4af2-8118-85d3a5949150" providerId="ADAL" clId="{41DFB87A-C6C9-4D73-999F-50C92D546FD1}" dt="2024-06-11T19:17:50.001" v="1333" actId="1076"/>
          <ac:spMkLst>
            <pc:docMk/>
            <pc:sldMk cId="1963344037" sldId="291"/>
            <ac:spMk id="6" creationId="{5A108E51-E2A6-2545-9855-E05743C93237}"/>
          </ac:spMkLst>
        </pc:spChg>
        <pc:spChg chg="mod">
          <ac:chgData name="Christina Teller" userId="ebb37f47-73c1-4af2-8118-85d3a5949150" providerId="ADAL" clId="{41DFB87A-C6C9-4D73-999F-50C92D546FD1}" dt="2024-06-11T19:11:52.803" v="1245" actId="20577"/>
          <ac:spMkLst>
            <pc:docMk/>
            <pc:sldMk cId="1963344037" sldId="291"/>
            <ac:spMk id="7" creationId="{79D57A1D-A79C-B643-A92E-95284BE46951}"/>
          </ac:spMkLst>
        </pc:spChg>
        <pc:picChg chg="del">
          <ac:chgData name="Christina Teller" userId="ebb37f47-73c1-4af2-8118-85d3a5949150" providerId="ADAL" clId="{41DFB87A-C6C9-4D73-999F-50C92D546FD1}" dt="2024-06-11T19:16:52.287" v="1329" actId="478"/>
          <ac:picMkLst>
            <pc:docMk/>
            <pc:sldMk cId="1963344037" sldId="291"/>
            <ac:picMk id="2" creationId="{5A903DD7-61B9-3040-0411-61F06FDF4B6B}"/>
          </ac:picMkLst>
        </pc:picChg>
        <pc:picChg chg="add mod">
          <ac:chgData name="Christina Teller" userId="ebb37f47-73c1-4af2-8118-85d3a5949150" providerId="ADAL" clId="{41DFB87A-C6C9-4D73-999F-50C92D546FD1}" dt="2024-06-11T19:17:45.148" v="1332" actId="1076"/>
          <ac:picMkLst>
            <pc:docMk/>
            <pc:sldMk cId="1963344037" sldId="291"/>
            <ac:picMk id="6146" creationId="{B4C1AC99-A702-9724-76B9-98D7D74718E4}"/>
          </ac:picMkLst>
        </pc:picChg>
      </pc:sldChg>
      <pc:sldChg chg="addSp delSp modSp del mod setBg">
        <pc:chgData name="Christina Teller" userId="ebb37f47-73c1-4af2-8118-85d3a5949150" providerId="ADAL" clId="{41DFB87A-C6C9-4D73-999F-50C92D546FD1}" dt="2024-06-11T16:04:57.997" v="107" actId="47"/>
        <pc:sldMkLst>
          <pc:docMk/>
          <pc:sldMk cId="3154031603" sldId="309"/>
        </pc:sldMkLst>
        <pc:spChg chg="del">
          <ac:chgData name="Christina Teller" userId="ebb37f47-73c1-4af2-8118-85d3a5949150" providerId="ADAL" clId="{41DFB87A-C6C9-4D73-999F-50C92D546FD1}" dt="2024-06-11T15:58:16.901" v="8" actId="478"/>
          <ac:spMkLst>
            <pc:docMk/>
            <pc:sldMk cId="3154031603" sldId="309"/>
            <ac:spMk id="2" creationId="{4DC0C043-E2F5-0296-AFFE-4930F61C1979}"/>
          </ac:spMkLst>
        </pc:spChg>
        <pc:spChg chg="mod">
          <ac:chgData name="Christina Teller" userId="ebb37f47-73c1-4af2-8118-85d3a5949150" providerId="ADAL" clId="{41DFB87A-C6C9-4D73-999F-50C92D546FD1}" dt="2024-06-11T15:58:11.820" v="7" actId="20577"/>
          <ac:spMkLst>
            <pc:docMk/>
            <pc:sldMk cId="3154031603" sldId="309"/>
            <ac:spMk id="6" creationId="{06DCB987-E75E-1947-BDA5-9652327161A6}"/>
          </ac:spMkLst>
        </pc:spChg>
        <pc:picChg chg="add mod">
          <ac:chgData name="Christina Teller" userId="ebb37f47-73c1-4af2-8118-85d3a5949150" providerId="ADAL" clId="{41DFB87A-C6C9-4D73-999F-50C92D546FD1}" dt="2024-06-11T15:57:57.759" v="3" actId="1076"/>
          <ac:picMkLst>
            <pc:docMk/>
            <pc:sldMk cId="3154031603" sldId="309"/>
            <ac:picMk id="4" creationId="{FDE0B362-590A-1AEA-4E41-05F1CD74016B}"/>
          </ac:picMkLst>
        </pc:picChg>
      </pc:sldChg>
      <pc:sldChg chg="addSp delSp modSp mod setBg modClrScheme chgLayout">
        <pc:chgData name="Christina Teller" userId="ebb37f47-73c1-4af2-8118-85d3a5949150" providerId="ADAL" clId="{41DFB87A-C6C9-4D73-999F-50C92D546FD1}" dt="2024-06-11T19:03:27.045" v="1210" actId="27636"/>
        <pc:sldMkLst>
          <pc:docMk/>
          <pc:sldMk cId="368847807" sldId="394"/>
        </pc:sldMkLst>
        <pc:spChg chg="mod">
          <ac:chgData name="Christina Teller" userId="ebb37f47-73c1-4af2-8118-85d3a5949150" providerId="ADAL" clId="{41DFB87A-C6C9-4D73-999F-50C92D546FD1}" dt="2024-06-11T19:03:27.045" v="1210" actId="27636"/>
          <ac:spMkLst>
            <pc:docMk/>
            <pc:sldMk cId="368847807" sldId="394"/>
            <ac:spMk id="5" creationId="{019F8EB3-45BC-38B5-E4B9-B95897FFD6A3}"/>
          </ac:spMkLst>
        </pc:spChg>
        <pc:spChg chg="mod">
          <ac:chgData name="Christina Teller" userId="ebb37f47-73c1-4af2-8118-85d3a5949150" providerId="ADAL" clId="{41DFB87A-C6C9-4D73-999F-50C92D546FD1}" dt="2024-06-11T19:02:49.453" v="1204" actId="108"/>
          <ac:spMkLst>
            <pc:docMk/>
            <pc:sldMk cId="368847807" sldId="394"/>
            <ac:spMk id="9" creationId="{E3E086FB-8256-465E-9E71-7C59606882FB}"/>
          </ac:spMkLst>
        </pc:spChg>
        <pc:picChg chg="del">
          <ac:chgData name="Christina Teller" userId="ebb37f47-73c1-4af2-8118-85d3a5949150" providerId="ADAL" clId="{41DFB87A-C6C9-4D73-999F-50C92D546FD1}" dt="2024-06-11T19:01:59.106" v="1195" actId="478"/>
          <ac:picMkLst>
            <pc:docMk/>
            <pc:sldMk cId="368847807" sldId="394"/>
            <ac:picMk id="3" creationId="{A943D32B-40DD-715C-26B6-9340EBE1E9F1}"/>
          </ac:picMkLst>
        </pc:picChg>
        <pc:picChg chg="add mod">
          <ac:chgData name="Christina Teller" userId="ebb37f47-73c1-4af2-8118-85d3a5949150" providerId="ADAL" clId="{41DFB87A-C6C9-4D73-999F-50C92D546FD1}" dt="2024-06-11T19:02:41.300" v="1203" actId="26606"/>
          <ac:picMkLst>
            <pc:docMk/>
            <pc:sldMk cId="368847807" sldId="394"/>
            <ac:picMk id="2050" creationId="{27FD5970-D139-A71A-1BC8-A61D3EF50D8C}"/>
          </ac:picMkLst>
        </pc:picChg>
      </pc:sldChg>
      <pc:sldChg chg="addSp delSp modSp mod ord">
        <pc:chgData name="Christina Teller" userId="ebb37f47-73c1-4af2-8118-85d3a5949150" providerId="ADAL" clId="{41DFB87A-C6C9-4D73-999F-50C92D546FD1}" dt="2024-06-11T19:13:51.795" v="1253" actId="255"/>
        <pc:sldMkLst>
          <pc:docMk/>
          <pc:sldMk cId="2422541975" sldId="395"/>
        </pc:sldMkLst>
        <pc:spChg chg="add mod">
          <ac:chgData name="Christina Teller" userId="ebb37f47-73c1-4af2-8118-85d3a5949150" providerId="ADAL" clId="{41DFB87A-C6C9-4D73-999F-50C92D546FD1}" dt="2024-06-11T19:13:06.473" v="1249" actId="207"/>
          <ac:spMkLst>
            <pc:docMk/>
            <pc:sldMk cId="2422541975" sldId="395"/>
            <ac:spMk id="4" creationId="{6F436E76-FEED-6C95-1884-E80CC5D18F46}"/>
          </ac:spMkLst>
        </pc:spChg>
        <pc:spChg chg="mod">
          <ac:chgData name="Christina Teller" userId="ebb37f47-73c1-4af2-8118-85d3a5949150" providerId="ADAL" clId="{41DFB87A-C6C9-4D73-999F-50C92D546FD1}" dt="2024-06-11T19:13:51.795" v="1253" actId="255"/>
          <ac:spMkLst>
            <pc:docMk/>
            <pc:sldMk cId="2422541975" sldId="395"/>
            <ac:spMk id="6" creationId="{5A108E51-E2A6-2545-9855-E05743C93237}"/>
          </ac:spMkLst>
        </pc:spChg>
        <pc:spChg chg="del">
          <ac:chgData name="Christina Teller" userId="ebb37f47-73c1-4af2-8118-85d3a5949150" providerId="ADAL" clId="{41DFB87A-C6C9-4D73-999F-50C92D546FD1}" dt="2024-06-11T15:59:12.658" v="18" actId="478"/>
          <ac:spMkLst>
            <pc:docMk/>
            <pc:sldMk cId="2422541975" sldId="395"/>
            <ac:spMk id="7" creationId="{79D57A1D-A79C-B643-A92E-95284BE46951}"/>
          </ac:spMkLst>
        </pc:spChg>
        <pc:picChg chg="add mod">
          <ac:chgData name="Christina Teller" userId="ebb37f47-73c1-4af2-8118-85d3a5949150" providerId="ADAL" clId="{41DFB87A-C6C9-4D73-999F-50C92D546FD1}" dt="2024-06-11T16:01:27.686" v="39" actId="14100"/>
          <ac:picMkLst>
            <pc:docMk/>
            <pc:sldMk cId="2422541975" sldId="395"/>
            <ac:picMk id="3" creationId="{5C8931CC-F79E-145D-1D3E-BBC40DFC61A0}"/>
          </ac:picMkLst>
        </pc:picChg>
      </pc:sldChg>
      <pc:sldChg chg="addSp delSp modSp mod">
        <pc:chgData name="Christina Teller" userId="ebb37f47-73c1-4af2-8118-85d3a5949150" providerId="ADAL" clId="{41DFB87A-C6C9-4D73-999F-50C92D546FD1}" dt="2024-06-11T19:11:25.488" v="1227" actId="14100"/>
        <pc:sldMkLst>
          <pc:docMk/>
          <pc:sldMk cId="665066827" sldId="396"/>
        </pc:sldMkLst>
        <pc:spChg chg="del">
          <ac:chgData name="Christina Teller" userId="ebb37f47-73c1-4af2-8118-85d3a5949150" providerId="ADAL" clId="{41DFB87A-C6C9-4D73-999F-50C92D546FD1}" dt="2024-06-11T19:09:29.428" v="1211" actId="478"/>
          <ac:spMkLst>
            <pc:docMk/>
            <pc:sldMk cId="665066827" sldId="396"/>
            <ac:spMk id="7" creationId="{79D57A1D-A79C-B643-A92E-95284BE46951}"/>
          </ac:spMkLst>
        </pc:spChg>
        <pc:graphicFrameChg chg="add mod modGraphic">
          <ac:chgData name="Christina Teller" userId="ebb37f47-73c1-4af2-8118-85d3a5949150" providerId="ADAL" clId="{41DFB87A-C6C9-4D73-999F-50C92D546FD1}" dt="2024-06-11T19:11:25.488" v="1227" actId="14100"/>
          <ac:graphicFrameMkLst>
            <pc:docMk/>
            <pc:sldMk cId="665066827" sldId="396"/>
            <ac:graphicFrameMk id="2" creationId="{48D2A46A-8AF6-76E7-2F2A-96681B268D6B}"/>
          </ac:graphicFrameMkLst>
        </pc:graphicFrameChg>
      </pc:sldChg>
      <pc:sldChg chg="addSp new del mod">
        <pc:chgData name="Christina Teller" userId="ebb37f47-73c1-4af2-8118-85d3a5949150" providerId="ADAL" clId="{41DFB87A-C6C9-4D73-999F-50C92D546FD1}" dt="2024-06-11T16:05:00.572" v="108" actId="47"/>
        <pc:sldMkLst>
          <pc:docMk/>
          <pc:sldMk cId="2716205213" sldId="398"/>
        </pc:sldMkLst>
        <pc:picChg chg="add">
          <ac:chgData name="Christina Teller" userId="ebb37f47-73c1-4af2-8118-85d3a5949150" providerId="ADAL" clId="{41DFB87A-C6C9-4D73-999F-50C92D546FD1}" dt="2024-06-11T15:57:35.298" v="1" actId="22"/>
          <ac:picMkLst>
            <pc:docMk/>
            <pc:sldMk cId="2716205213" sldId="398"/>
            <ac:picMk id="3" creationId="{8ED73EBF-547F-DBB9-818E-224453733E3C}"/>
          </ac:picMkLst>
        </pc:picChg>
      </pc:sldChg>
      <pc:sldChg chg="addSp modSp add mod modNotesTx">
        <pc:chgData name="Christina Teller" userId="ebb37f47-73c1-4af2-8118-85d3a5949150" providerId="ADAL" clId="{41DFB87A-C6C9-4D73-999F-50C92D546FD1}" dt="2024-06-11T19:00:49.732" v="1192" actId="20577"/>
        <pc:sldMkLst>
          <pc:docMk/>
          <pc:sldMk cId="2262958904" sldId="399"/>
        </pc:sldMkLst>
        <pc:spChg chg="mod">
          <ac:chgData name="Christina Teller" userId="ebb37f47-73c1-4af2-8118-85d3a5949150" providerId="ADAL" clId="{41DFB87A-C6C9-4D73-999F-50C92D546FD1}" dt="2024-06-11T16:07:09.150" v="127" actId="2710"/>
          <ac:spMkLst>
            <pc:docMk/>
            <pc:sldMk cId="2262958904" sldId="399"/>
            <ac:spMk id="7" creationId="{79D57A1D-A79C-B643-A92E-95284BE46951}"/>
          </ac:spMkLst>
        </pc:spChg>
        <pc:picChg chg="add mod">
          <ac:chgData name="Christina Teller" userId="ebb37f47-73c1-4af2-8118-85d3a5949150" providerId="ADAL" clId="{41DFB87A-C6C9-4D73-999F-50C92D546FD1}" dt="2024-06-11T18:44:25.180" v="221" actId="1076"/>
          <ac:picMkLst>
            <pc:docMk/>
            <pc:sldMk cId="2262958904" sldId="399"/>
            <ac:picMk id="1026" creationId="{9B5820B0-B283-89E8-91AB-06EE83FCDF10}"/>
          </ac:picMkLst>
        </pc:picChg>
      </pc:sldChg>
      <pc:sldChg chg="addSp delSp new del mod modNotesTx">
        <pc:chgData name="Christina Teller" userId="ebb37f47-73c1-4af2-8118-85d3a5949150" providerId="ADAL" clId="{41DFB87A-C6C9-4D73-999F-50C92D546FD1}" dt="2024-06-11T19:01:06.875" v="1193" actId="47"/>
        <pc:sldMkLst>
          <pc:docMk/>
          <pc:sldMk cId="1673900748" sldId="400"/>
        </pc:sldMkLst>
        <pc:spChg chg="add del">
          <ac:chgData name="Christina Teller" userId="ebb37f47-73c1-4af2-8118-85d3a5949150" providerId="ADAL" clId="{41DFB87A-C6C9-4D73-999F-50C92D546FD1}" dt="2024-06-11T18:41:08.904" v="130" actId="22"/>
          <ac:spMkLst>
            <pc:docMk/>
            <pc:sldMk cId="1673900748" sldId="400"/>
            <ac:spMk id="3" creationId="{1732ADC2-14B7-DC01-FE53-73648CBD6BB1}"/>
          </ac:spMkLst>
        </pc:spChg>
        <pc:picChg chg="add del">
          <ac:chgData name="Christina Teller" userId="ebb37f47-73c1-4af2-8118-85d3a5949150" providerId="ADAL" clId="{41DFB87A-C6C9-4D73-999F-50C92D546FD1}" dt="2024-06-11T18:44:04.506" v="218" actId="21"/>
          <ac:picMkLst>
            <pc:docMk/>
            <pc:sldMk cId="1673900748" sldId="400"/>
            <ac:picMk id="1026" creationId="{9B5820B0-B283-89E8-91AB-06EE83FCDF10}"/>
          </ac:picMkLst>
        </pc:picChg>
      </pc:sldChg>
      <pc:sldChg chg="addSp delSp modSp add mod">
        <pc:chgData name="Christina Teller" userId="ebb37f47-73c1-4af2-8118-85d3a5949150" providerId="ADAL" clId="{41DFB87A-C6C9-4D73-999F-50C92D546FD1}" dt="2024-06-11T19:18:39.368" v="1335" actId="14100"/>
        <pc:sldMkLst>
          <pc:docMk/>
          <pc:sldMk cId="2409874624" sldId="400"/>
        </pc:sldMkLst>
        <pc:spChg chg="del">
          <ac:chgData name="Christina Teller" userId="ebb37f47-73c1-4af2-8118-85d3a5949150" providerId="ADAL" clId="{41DFB87A-C6C9-4D73-999F-50C92D546FD1}" dt="2024-06-11T19:15:49.424" v="1314" actId="478"/>
          <ac:spMkLst>
            <pc:docMk/>
            <pc:sldMk cId="2409874624" sldId="400"/>
            <ac:spMk id="4" creationId="{6F436E76-FEED-6C95-1884-E80CC5D18F46}"/>
          </ac:spMkLst>
        </pc:spChg>
        <pc:spChg chg="mod">
          <ac:chgData name="Christina Teller" userId="ebb37f47-73c1-4af2-8118-85d3a5949150" providerId="ADAL" clId="{41DFB87A-C6C9-4D73-999F-50C92D546FD1}" dt="2024-06-11T19:18:39.368" v="1335" actId="14100"/>
          <ac:spMkLst>
            <pc:docMk/>
            <pc:sldMk cId="2409874624" sldId="400"/>
            <ac:spMk id="6" creationId="{5A108E51-E2A6-2545-9855-E05743C93237}"/>
          </ac:spMkLst>
        </pc:spChg>
        <pc:picChg chg="del">
          <ac:chgData name="Christina Teller" userId="ebb37f47-73c1-4af2-8118-85d3a5949150" providerId="ADAL" clId="{41DFB87A-C6C9-4D73-999F-50C92D546FD1}" dt="2024-06-11T19:15:31.767" v="1309" actId="478"/>
          <ac:picMkLst>
            <pc:docMk/>
            <pc:sldMk cId="2409874624" sldId="400"/>
            <ac:picMk id="3" creationId="{5C8931CC-F79E-145D-1D3E-BBC40DFC61A0}"/>
          </ac:picMkLst>
        </pc:picChg>
        <pc:picChg chg="add mod">
          <ac:chgData name="Christina Teller" userId="ebb37f47-73c1-4af2-8118-85d3a5949150" providerId="ADAL" clId="{41DFB87A-C6C9-4D73-999F-50C92D546FD1}" dt="2024-06-11T19:16:33.696" v="1328" actId="1076"/>
          <ac:picMkLst>
            <pc:docMk/>
            <pc:sldMk cId="2409874624" sldId="400"/>
            <ac:picMk id="5122" creationId="{B3D58665-E87E-5A6F-F36D-8A322B869E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87AA-9EAE-4B41-84CF-FB6A1AD1A13A}" type="datetimeFigureOut">
              <a:rPr lang="da-DK" smtClean="0"/>
              <a:t>04-10-2024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05103-2E64-444E-BFDA-EA4AED8CD7A8}" type="slidenum">
              <a:rPr lang="da-DK" smtClean="0"/>
              <a:t>‹nr.›</a:t>
            </a:fld>
            <a:endParaRPr lang="da-DK"/>
          </a:p>
        </p:txBody>
      </p:sp>
    </p:spTree>
    <p:extLst>
      <p:ext uri="{BB962C8B-B14F-4D97-AF65-F5344CB8AC3E}">
        <p14:creationId xmlns:p14="http://schemas.microsoft.com/office/powerpoint/2010/main" val="4876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a:t>
            </a:fld>
            <a:endParaRPr lang="da-DK"/>
          </a:p>
        </p:txBody>
      </p:sp>
    </p:spTree>
    <p:extLst>
      <p:ext uri="{BB962C8B-B14F-4D97-AF65-F5344CB8AC3E}">
        <p14:creationId xmlns:p14="http://schemas.microsoft.com/office/powerpoint/2010/main" val="211376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10</a:t>
            </a:fld>
            <a:endParaRPr lang="da-DK"/>
          </a:p>
        </p:txBody>
      </p:sp>
    </p:spTree>
    <p:extLst>
      <p:ext uri="{BB962C8B-B14F-4D97-AF65-F5344CB8AC3E}">
        <p14:creationId xmlns:p14="http://schemas.microsoft.com/office/powerpoint/2010/main" val="143687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11</a:t>
            </a:fld>
            <a:endParaRPr lang="da-DK"/>
          </a:p>
        </p:txBody>
      </p:sp>
    </p:spTree>
    <p:extLst>
      <p:ext uri="{BB962C8B-B14F-4D97-AF65-F5344CB8AC3E}">
        <p14:creationId xmlns:p14="http://schemas.microsoft.com/office/powerpoint/2010/main" val="150233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12</a:t>
            </a:fld>
            <a:endParaRPr lang="da-DK"/>
          </a:p>
        </p:txBody>
      </p:sp>
    </p:spTree>
    <p:extLst>
      <p:ext uri="{BB962C8B-B14F-4D97-AF65-F5344CB8AC3E}">
        <p14:creationId xmlns:p14="http://schemas.microsoft.com/office/powerpoint/2010/main" val="2490214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13</a:t>
            </a:fld>
            <a:endParaRPr lang="da-DK"/>
          </a:p>
        </p:txBody>
      </p:sp>
    </p:spTree>
    <p:extLst>
      <p:ext uri="{BB962C8B-B14F-4D97-AF65-F5344CB8AC3E}">
        <p14:creationId xmlns:p14="http://schemas.microsoft.com/office/powerpoint/2010/main" val="1527801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14</a:t>
            </a:fld>
            <a:endParaRPr lang="da-DK"/>
          </a:p>
        </p:txBody>
      </p:sp>
    </p:spTree>
    <p:extLst>
      <p:ext uri="{BB962C8B-B14F-4D97-AF65-F5344CB8AC3E}">
        <p14:creationId xmlns:p14="http://schemas.microsoft.com/office/powerpoint/2010/main" val="3553308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15</a:t>
            </a:fld>
            <a:endParaRPr lang="da-DK"/>
          </a:p>
        </p:txBody>
      </p:sp>
    </p:spTree>
    <p:extLst>
      <p:ext uri="{BB962C8B-B14F-4D97-AF65-F5344CB8AC3E}">
        <p14:creationId xmlns:p14="http://schemas.microsoft.com/office/powerpoint/2010/main" val="359747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16</a:t>
            </a:fld>
            <a:endParaRPr lang="da-DK"/>
          </a:p>
        </p:txBody>
      </p:sp>
    </p:spTree>
    <p:extLst>
      <p:ext uri="{BB962C8B-B14F-4D97-AF65-F5344CB8AC3E}">
        <p14:creationId xmlns:p14="http://schemas.microsoft.com/office/powerpoint/2010/main" val="2578399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17</a:t>
            </a:fld>
            <a:endParaRPr lang="da-DK"/>
          </a:p>
        </p:txBody>
      </p:sp>
    </p:spTree>
    <p:extLst>
      <p:ext uri="{BB962C8B-B14F-4D97-AF65-F5344CB8AC3E}">
        <p14:creationId xmlns:p14="http://schemas.microsoft.com/office/powerpoint/2010/main" val="927479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18</a:t>
            </a:fld>
            <a:endParaRPr lang="da-DK"/>
          </a:p>
        </p:txBody>
      </p:sp>
    </p:spTree>
    <p:extLst>
      <p:ext uri="{BB962C8B-B14F-4D97-AF65-F5344CB8AC3E}">
        <p14:creationId xmlns:p14="http://schemas.microsoft.com/office/powerpoint/2010/main" val="2252426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19</a:t>
            </a:fld>
            <a:endParaRPr lang="da-DK"/>
          </a:p>
        </p:txBody>
      </p:sp>
    </p:spTree>
    <p:extLst>
      <p:ext uri="{BB962C8B-B14F-4D97-AF65-F5344CB8AC3E}">
        <p14:creationId xmlns:p14="http://schemas.microsoft.com/office/powerpoint/2010/main" val="119866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a:t>
            </a:fld>
            <a:endParaRPr lang="da-DK"/>
          </a:p>
        </p:txBody>
      </p:sp>
    </p:spTree>
    <p:extLst>
      <p:ext uri="{BB962C8B-B14F-4D97-AF65-F5344CB8AC3E}">
        <p14:creationId xmlns:p14="http://schemas.microsoft.com/office/powerpoint/2010/main" val="1279434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05103-2E64-444E-BFDA-EA4AED8CD7A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55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3</a:t>
            </a:fld>
            <a:endParaRPr lang="da-DK"/>
          </a:p>
        </p:txBody>
      </p:sp>
    </p:spTree>
    <p:extLst>
      <p:ext uri="{BB962C8B-B14F-4D97-AF65-F5344CB8AC3E}">
        <p14:creationId xmlns:p14="http://schemas.microsoft.com/office/powerpoint/2010/main" val="276772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4</a:t>
            </a:fld>
            <a:endParaRPr lang="da-DK"/>
          </a:p>
        </p:txBody>
      </p:sp>
    </p:spTree>
    <p:extLst>
      <p:ext uri="{BB962C8B-B14F-4D97-AF65-F5344CB8AC3E}">
        <p14:creationId xmlns:p14="http://schemas.microsoft.com/office/powerpoint/2010/main" val="30756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5</a:t>
            </a:fld>
            <a:endParaRPr lang="da-DK"/>
          </a:p>
        </p:txBody>
      </p:sp>
    </p:spTree>
    <p:extLst>
      <p:ext uri="{BB962C8B-B14F-4D97-AF65-F5344CB8AC3E}">
        <p14:creationId xmlns:p14="http://schemas.microsoft.com/office/powerpoint/2010/main" val="93043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6</a:t>
            </a:fld>
            <a:endParaRPr lang="da-DK"/>
          </a:p>
        </p:txBody>
      </p:sp>
    </p:spTree>
    <p:extLst>
      <p:ext uri="{BB962C8B-B14F-4D97-AF65-F5344CB8AC3E}">
        <p14:creationId xmlns:p14="http://schemas.microsoft.com/office/powerpoint/2010/main" val="273901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7</a:t>
            </a:fld>
            <a:endParaRPr lang="da-DK"/>
          </a:p>
        </p:txBody>
      </p:sp>
    </p:spTree>
    <p:extLst>
      <p:ext uri="{BB962C8B-B14F-4D97-AF65-F5344CB8AC3E}">
        <p14:creationId xmlns:p14="http://schemas.microsoft.com/office/powerpoint/2010/main" val="41330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8</a:t>
            </a:fld>
            <a:endParaRPr lang="da-DK"/>
          </a:p>
        </p:txBody>
      </p:sp>
    </p:spTree>
    <p:extLst>
      <p:ext uri="{BB962C8B-B14F-4D97-AF65-F5344CB8AC3E}">
        <p14:creationId xmlns:p14="http://schemas.microsoft.com/office/powerpoint/2010/main" val="66194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9</a:t>
            </a:fld>
            <a:endParaRPr lang="da-DK"/>
          </a:p>
        </p:txBody>
      </p:sp>
    </p:spTree>
    <p:extLst>
      <p:ext uri="{BB962C8B-B14F-4D97-AF65-F5344CB8AC3E}">
        <p14:creationId xmlns:p14="http://schemas.microsoft.com/office/powerpoint/2010/main" val="130562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3E6A-ACAB-144A-8DA3-E466382659F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Subtitle 2">
            <a:extLst>
              <a:ext uri="{FF2B5EF4-FFF2-40B4-BE49-F238E27FC236}">
                <a16:creationId xmlns:a16="http://schemas.microsoft.com/office/drawing/2014/main" id="{FAFE1B0E-C1EC-BE41-A1AF-E6A87D344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Date Placeholder 3">
            <a:extLst>
              <a:ext uri="{FF2B5EF4-FFF2-40B4-BE49-F238E27FC236}">
                <a16:creationId xmlns:a16="http://schemas.microsoft.com/office/drawing/2014/main" id="{97EDFA4B-E37B-6A4F-8A15-348AADFACB07}"/>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999A5ED5-830E-004B-9361-E94E4E08549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4659986-9702-5449-810E-4FFF61FF526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87674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0583-1925-9C4C-B599-B06EECFF03F8}"/>
              </a:ext>
            </a:extLst>
          </p:cNvPr>
          <p:cNvSpPr>
            <a:spLocks noGrp="1"/>
          </p:cNvSpPr>
          <p:nvPr>
            <p:ph type="title"/>
          </p:nvPr>
        </p:nvSpPr>
        <p:spPr/>
        <p:txBody>
          <a:bodyPr/>
          <a:lstStyle/>
          <a:p>
            <a:r>
              <a:rPr lang="da-DK"/>
              <a:t>Klik for at redigere titeltypografien i masteren</a:t>
            </a:r>
          </a:p>
        </p:txBody>
      </p:sp>
      <p:sp>
        <p:nvSpPr>
          <p:cNvPr id="3" name="Vertical Text Placeholder 2">
            <a:extLst>
              <a:ext uri="{FF2B5EF4-FFF2-40B4-BE49-F238E27FC236}">
                <a16:creationId xmlns:a16="http://schemas.microsoft.com/office/drawing/2014/main" id="{F0F9C706-7B6C-4048-8785-F0DB4FA5383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66F6141F-7D0B-F64D-A9E2-1BF02DCDA8FD}"/>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1F8C7C68-FD56-E14B-B20F-76020E52A31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28D77A9C-23D5-BA4A-B436-6FAE3924872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44717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0335E-9424-A64E-B97D-51482303B7B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Vertical Text Placeholder 2">
            <a:extLst>
              <a:ext uri="{FF2B5EF4-FFF2-40B4-BE49-F238E27FC236}">
                <a16:creationId xmlns:a16="http://schemas.microsoft.com/office/drawing/2014/main" id="{7C7AECF0-E840-DA48-9513-BEB726FFDB5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C0831CD8-8E03-044A-9EDD-35B0D96A598A}"/>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1039D2F0-7073-A749-B225-50A9D442B85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FCCC37B-87A4-CE42-AC0E-94579306A72A}"/>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98031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0A69-41B1-084A-A047-119CB0D92004}"/>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52B6CF1B-B404-694A-907E-2C7A3B23EE7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77FDFA28-26D5-0C41-9546-196AD8AB643C}"/>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44816AC3-5B9C-0444-A53A-E446362F190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F4A4DA5-060B-7445-AF7B-1B1F116DE86C}"/>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326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634F-4A4A-BE4C-85C6-692C4D0E170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Text Placeholder 2">
            <a:extLst>
              <a:ext uri="{FF2B5EF4-FFF2-40B4-BE49-F238E27FC236}">
                <a16:creationId xmlns:a16="http://schemas.microsoft.com/office/drawing/2014/main" id="{09372EE1-C8C3-9243-ACBC-3ECD69655D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6B921DCF-46BB-A345-A0E9-4DB9C0B8F74F}"/>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FA1DEB18-4EEB-0548-BEFC-D4B1FF67056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64E9F80-6A1A-684C-8F1F-9B03FCB2FC70}"/>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5532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7B16-2B7B-CC43-A6DD-6F4D998576A7}"/>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A791A4C5-FB3E-B14E-81C9-7EFD69626B4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39D63E03-7D3F-C641-9A0C-5E9F5D02014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5AA03513-1C91-4942-BB7B-DA7460BC94C1}"/>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EF3E279B-3137-E648-B42F-D25BB643A08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857F63D-2421-8442-B20B-7FD7EBD5287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8953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343C-EA6C-0D4E-AF4C-F7677785A30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Text Placeholder 2">
            <a:extLst>
              <a:ext uri="{FF2B5EF4-FFF2-40B4-BE49-F238E27FC236}">
                <a16:creationId xmlns:a16="http://schemas.microsoft.com/office/drawing/2014/main" id="{FEEBE044-B084-C24B-BC49-9704F9893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CCDD736F-6CF4-474C-9D8C-2E950FB02A7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17A5A584-5D97-7F4C-8412-6EEA05479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8186B358-BA4F-0348-8C38-7E56DEF819C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a:extLst>
              <a:ext uri="{FF2B5EF4-FFF2-40B4-BE49-F238E27FC236}">
                <a16:creationId xmlns:a16="http://schemas.microsoft.com/office/drawing/2014/main" id="{8C6A0842-CDBA-9440-B1E5-BB2530E9C1B4}"/>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8" name="Footer Placeholder 7">
            <a:extLst>
              <a:ext uri="{FF2B5EF4-FFF2-40B4-BE49-F238E27FC236}">
                <a16:creationId xmlns:a16="http://schemas.microsoft.com/office/drawing/2014/main" id="{28194AE3-3D41-984A-B882-7BC5551AAD4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EF8F07AD-1574-0846-BB75-B40AFF4817E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69250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D568-3D8C-CE4E-8AE8-49DBC0A02DBE}"/>
              </a:ext>
            </a:extLst>
          </p:cNvPr>
          <p:cNvSpPr>
            <a:spLocks noGrp="1"/>
          </p:cNvSpPr>
          <p:nvPr>
            <p:ph type="title"/>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D5F2013A-2090-E54F-AF71-0AD5680B0061}"/>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4" name="Footer Placeholder 3">
            <a:extLst>
              <a:ext uri="{FF2B5EF4-FFF2-40B4-BE49-F238E27FC236}">
                <a16:creationId xmlns:a16="http://schemas.microsoft.com/office/drawing/2014/main" id="{63638D33-0968-A54C-BE07-FD67E91B1B1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8F4531D9-876C-CC45-A1D4-7A07EBECB398}"/>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80227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4AEBE-61B2-7341-88F5-BC368883C7A3}"/>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3" name="Footer Placeholder 2">
            <a:extLst>
              <a:ext uri="{FF2B5EF4-FFF2-40B4-BE49-F238E27FC236}">
                <a16:creationId xmlns:a16="http://schemas.microsoft.com/office/drawing/2014/main" id="{3A4A8AFD-BF21-3A42-AC67-27A90C3DEA6E}"/>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4AC60187-60B3-BA46-BD99-6F9051AF414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98427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5C72-4CBA-9F40-A865-AA0532F2236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Content Placeholder 2">
            <a:extLst>
              <a:ext uri="{FF2B5EF4-FFF2-40B4-BE49-F238E27FC236}">
                <a16:creationId xmlns:a16="http://schemas.microsoft.com/office/drawing/2014/main" id="{FCCA2717-4025-2240-986C-4C04132B6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a:extLst>
              <a:ext uri="{FF2B5EF4-FFF2-40B4-BE49-F238E27FC236}">
                <a16:creationId xmlns:a16="http://schemas.microsoft.com/office/drawing/2014/main" id="{E3DD7EB7-DEB3-384A-8E60-25207E673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21448177-6CDE-A548-9EE2-1AA0C42EF6EC}"/>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8F94C9BA-DF15-9B43-AC7F-969FEA7D243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678D477F-F8D2-5241-B3C7-2854C9547AB9}"/>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17258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8A19-6E3D-044A-BA6A-AD46FFF5953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icture Placeholder 2">
            <a:extLst>
              <a:ext uri="{FF2B5EF4-FFF2-40B4-BE49-F238E27FC236}">
                <a16:creationId xmlns:a16="http://schemas.microsoft.com/office/drawing/2014/main" id="{E2E6BFCB-8E05-F94E-887B-B58BA91A3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a:extLst>
              <a:ext uri="{FF2B5EF4-FFF2-40B4-BE49-F238E27FC236}">
                <a16:creationId xmlns:a16="http://schemas.microsoft.com/office/drawing/2014/main" id="{7E8C99C6-AC6D-5F41-8E13-4604BC29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947F3046-D815-C74E-BC2B-DFDA6BF9394E}"/>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6DCA33BE-366E-CA4C-9917-89D0280CA90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4557D7EE-5D68-0047-9D22-D8E2A1B899D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70663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78359-D0B2-954C-BFED-C292A262F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Text Placeholder 2">
            <a:extLst>
              <a:ext uri="{FF2B5EF4-FFF2-40B4-BE49-F238E27FC236}">
                <a16:creationId xmlns:a16="http://schemas.microsoft.com/office/drawing/2014/main" id="{9D15EA43-D3E8-1642-9C2A-C6777636E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5888A887-3BCD-6141-B7D3-84F347423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ABC27BA7-A2FB-5045-9DCF-DAFEFE7B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D0C81B2-C816-4D4A-8E15-2BBD038FA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A5859-79F5-D942-B5CA-308B33ACAFDA}" type="slidenum">
              <a:rPr lang="da-DK" smtClean="0"/>
              <a:t>‹nr.›</a:t>
            </a:fld>
            <a:endParaRPr lang="da-DK"/>
          </a:p>
        </p:txBody>
      </p:sp>
    </p:spTree>
    <p:extLst>
      <p:ext uri="{BB962C8B-B14F-4D97-AF65-F5344CB8AC3E}">
        <p14:creationId xmlns:p14="http://schemas.microsoft.com/office/powerpoint/2010/main" val="3278591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495880" y="2386402"/>
            <a:ext cx="6891239" cy="3416320"/>
          </a:xfrm>
          <a:prstGeom prst="rect">
            <a:avLst/>
          </a:prstGeom>
          <a:noFill/>
        </p:spPr>
        <p:txBody>
          <a:bodyPr wrap="square" lIns="108000" rtlCol="0">
            <a:spAutoFit/>
          </a:bodyPr>
          <a:lstStyle/>
          <a:p>
            <a:pPr marR="0" lvl="0" indent="0" fontAlgn="auto">
              <a:lnSpc>
                <a:spcPct val="100000"/>
              </a:lnSpc>
              <a:spcBef>
                <a:spcPts val="0"/>
              </a:spcBef>
              <a:spcAft>
                <a:spcPts val="0"/>
              </a:spcAft>
              <a:buClrTx/>
              <a:buSzTx/>
              <a:buFontTx/>
              <a:buNone/>
              <a:tabLst/>
              <a:defRPr/>
            </a:pPr>
            <a:r>
              <a:rPr lang="da-DK" sz="4000" b="1" spc="300" dirty="0" smtClean="0">
                <a:solidFill>
                  <a:srgbClr val="DC3047"/>
                </a:solidFill>
                <a:latin typeface="Arial Black" panose="020B0604020202020204" pitchFamily="34" charset="0"/>
              </a:rPr>
              <a:t>Den sammenhængende </a:t>
            </a:r>
          </a:p>
          <a:p>
            <a:pPr marR="0" lvl="0" indent="0" fontAlgn="auto">
              <a:lnSpc>
                <a:spcPct val="100000"/>
              </a:lnSpc>
              <a:spcBef>
                <a:spcPts val="0"/>
              </a:spcBef>
              <a:spcAft>
                <a:spcPts val="0"/>
              </a:spcAft>
              <a:buClrTx/>
              <a:buSzTx/>
              <a:buFontTx/>
              <a:buNone/>
              <a:tabLst/>
              <a:defRPr/>
            </a:pPr>
            <a:r>
              <a:rPr lang="da-DK" sz="4000" b="1" spc="300" dirty="0" smtClean="0">
                <a:solidFill>
                  <a:srgbClr val="DC3047"/>
                </a:solidFill>
                <a:latin typeface="Arial Black" panose="020B0604020202020204" pitchFamily="34" charset="0"/>
              </a:rPr>
              <a:t>hverdag</a:t>
            </a:r>
          </a:p>
          <a:p>
            <a:pPr marR="0" lvl="0" indent="0" fontAlgn="auto">
              <a:lnSpc>
                <a:spcPct val="100000"/>
              </a:lnSpc>
              <a:spcBef>
                <a:spcPts val="0"/>
              </a:spcBef>
              <a:spcAft>
                <a:spcPts val="0"/>
              </a:spcAft>
              <a:buClrTx/>
              <a:buSzTx/>
              <a:buFontTx/>
              <a:buNone/>
              <a:tabLst/>
              <a:defRPr/>
            </a:pPr>
            <a:endParaRPr lang="da-DK" sz="4000" b="1" spc="300" dirty="0">
              <a:solidFill>
                <a:srgbClr val="DC3047"/>
              </a:solidFill>
              <a:latin typeface="Arial Black" panose="020B0604020202020204" pitchFamily="34" charset="0"/>
            </a:endParaRPr>
          </a:p>
          <a:p>
            <a:pPr marR="0" lvl="0" indent="0" fontAlgn="auto">
              <a:lnSpc>
                <a:spcPct val="100000"/>
              </a:lnSpc>
              <a:spcBef>
                <a:spcPts val="0"/>
              </a:spcBef>
              <a:spcAft>
                <a:spcPts val="0"/>
              </a:spcAft>
              <a:buClrTx/>
              <a:buSzTx/>
              <a:buFontTx/>
              <a:buNone/>
              <a:tabLst/>
              <a:defRPr/>
            </a:pPr>
            <a:endParaRPr lang="da-DK" sz="1600" b="1" spc="300" dirty="0">
              <a:solidFill>
                <a:srgbClr val="DC3047"/>
              </a:solidFill>
              <a:latin typeface="Arial Black" panose="020B0604020202020204" pitchFamily="34" charset="0"/>
            </a:endParaRPr>
          </a:p>
          <a:p>
            <a:endParaRPr lang="da-DK" sz="4000" b="1" spc="300" dirty="0">
              <a:latin typeface="Arial Black" panose="020B0604020202020204" pitchFamily="34" charset="0"/>
              <a:cs typeface="Arial Black" panose="020B0604020202020204" pitchFamily="34" charset="0"/>
            </a:endParaRPr>
          </a:p>
        </p:txBody>
      </p:sp>
      <p:pic>
        <p:nvPicPr>
          <p:cNvPr id="3" name="Billede 2">
            <a:extLst>
              <a:ext uri="{FF2B5EF4-FFF2-40B4-BE49-F238E27FC236}">
                <a16:creationId xmlns:a16="http://schemas.microsoft.com/office/drawing/2014/main" id="{5C8931CC-F79E-145D-1D3E-BBC40DFC61A0}"/>
              </a:ext>
            </a:extLst>
          </p:cNvPr>
          <p:cNvPicPr>
            <a:picLocks noChangeAspect="1"/>
          </p:cNvPicPr>
          <p:nvPr/>
        </p:nvPicPr>
        <p:blipFill>
          <a:blip r:embed="rId4"/>
          <a:stretch>
            <a:fillRect/>
          </a:stretch>
        </p:blipFill>
        <p:spPr>
          <a:xfrm>
            <a:off x="7625278" y="814070"/>
            <a:ext cx="3852599" cy="5121138"/>
          </a:xfrm>
          <a:prstGeom prst="rect">
            <a:avLst/>
          </a:prstGeom>
        </p:spPr>
      </p:pic>
      <p:sp>
        <p:nvSpPr>
          <p:cNvPr id="4" name="TextBox 10">
            <a:extLst>
              <a:ext uri="{FF2B5EF4-FFF2-40B4-BE49-F238E27FC236}">
                <a16:creationId xmlns:a16="http://schemas.microsoft.com/office/drawing/2014/main" id="{6F436E76-FEED-6C95-1884-E80CC5D18F46}"/>
              </a:ext>
            </a:extLst>
          </p:cNvPr>
          <p:cNvSpPr txBox="1"/>
          <p:nvPr/>
        </p:nvSpPr>
        <p:spPr>
          <a:xfrm>
            <a:off x="495880" y="1847921"/>
            <a:ext cx="7561113" cy="276999"/>
          </a:xfrm>
          <a:prstGeom prst="rect">
            <a:avLst/>
          </a:prstGeom>
          <a:noFill/>
        </p:spPr>
        <p:txBody>
          <a:bodyPr wrap="square" lIns="108000" tIns="45720" rIns="91440" bIns="45720" rtlCol="0" anchor="t">
            <a:spAutoFit/>
          </a:bodyPr>
          <a:lstStyle/>
          <a:p>
            <a:r>
              <a:rPr lang="da-DK" sz="1200" b="1" spc="300" dirty="0" smtClean="0">
                <a:latin typeface="Arial" panose="020B0604020202020204" pitchFamily="34" charset="0"/>
                <a:cs typeface="Arial" panose="020B0604020202020204" pitchFamily="34" charset="0"/>
              </a:rPr>
              <a:t>Kolding xx/xx/2024</a:t>
            </a:r>
            <a:endParaRPr lang="da-DK" sz="1200" b="1"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541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21921" y="618660"/>
            <a:ext cx="10742506" cy="1323439"/>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Genopladningsstrategier i hverdagen</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3" name="Rektangel 2"/>
          <p:cNvSpPr/>
          <p:nvPr/>
        </p:nvSpPr>
        <p:spPr>
          <a:xfrm>
            <a:off x="621921" y="2090057"/>
            <a:ext cx="10944645" cy="3901068"/>
          </a:xfrm>
          <a:prstGeom prst="rect">
            <a:avLst/>
          </a:prstGeom>
        </p:spPr>
        <p:txBody>
          <a:bodyPr wrap="square">
            <a:spAutoFit/>
          </a:bodyPr>
          <a:lstStyle/>
          <a:p>
            <a:pPr>
              <a:lnSpc>
                <a:spcPct val="150000"/>
              </a:lnSpc>
            </a:pPr>
            <a:r>
              <a:rPr lang="da-DK" sz="1500" dirty="0">
                <a:latin typeface="Arial" panose="020B0604020202020204" pitchFamily="34" charset="0"/>
                <a:ea typeface="Times New Roman" panose="02020603050405020304" pitchFamily="18" charset="0"/>
                <a:cs typeface="Arial" panose="020B0604020202020204" pitchFamily="34" charset="0"/>
              </a:rPr>
              <a:t>Dit barn har behov for sociale, passive og aktive genopladningsstrategier, foruden søvn, for at være optimalt genopladt. </a:t>
            </a:r>
          </a:p>
          <a:p>
            <a:pPr>
              <a:lnSpc>
                <a:spcPct val="150000"/>
              </a:lnSpc>
            </a:pPr>
            <a:r>
              <a:rPr lang="da-DK" sz="1500" dirty="0">
                <a:latin typeface="Arial" panose="020B0604020202020204" pitchFamily="34" charset="0"/>
                <a:ea typeface="Times New Roman" panose="02020603050405020304" pitchFamily="18" charset="0"/>
                <a:cs typeface="Arial" panose="020B0604020202020204" pitchFamily="34" charset="0"/>
              </a:rPr>
              <a:t>Genopladningsstrategierne er individuelle og hvilken strategi, der er behov for afhænger af barnet</a:t>
            </a:r>
            <a:r>
              <a:rPr lang="da-DK" sz="15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endParaRPr lang="da-DK" sz="1500" dirty="0">
              <a:latin typeface="Arial" panose="020B0604020202020204" pitchFamily="34" charset="0"/>
              <a:cs typeface="Arial" panose="020B0604020202020204" pitchFamily="34" charset="0"/>
            </a:endParaRPr>
          </a:p>
          <a:p>
            <a:pPr>
              <a:lnSpc>
                <a:spcPct val="150000"/>
              </a:lnSpc>
            </a:pPr>
            <a:r>
              <a:rPr lang="da-DK" sz="1500" b="1" dirty="0" smtClean="0">
                <a:latin typeface="Arial" panose="020B0604020202020204" pitchFamily="34" charset="0"/>
                <a:ea typeface="Times New Roman" panose="02020603050405020304" pitchFamily="18" charset="0"/>
                <a:cs typeface="Arial" panose="020B0604020202020204" pitchFamily="34" charset="0"/>
              </a:rPr>
              <a:t>Sociale </a:t>
            </a:r>
            <a:r>
              <a:rPr lang="da-DK" sz="1500" b="1" dirty="0">
                <a:latin typeface="Arial" panose="020B0604020202020204" pitchFamily="34" charset="0"/>
                <a:ea typeface="Times New Roman" panose="02020603050405020304" pitchFamily="18" charset="0"/>
                <a:cs typeface="Arial" panose="020B0604020202020204" pitchFamily="34" charset="0"/>
              </a:rPr>
              <a:t>genopladningsstrategier</a:t>
            </a:r>
            <a:r>
              <a:rPr lang="da-DK" sz="1500" dirty="0">
                <a:latin typeface="Arial" panose="020B0604020202020204" pitchFamily="34" charset="0"/>
                <a:ea typeface="Times New Roman" panose="02020603050405020304" pitchFamily="18" charset="0"/>
                <a:cs typeface="Arial" panose="020B0604020202020204" pitchFamily="34" charset="0"/>
              </a:rPr>
              <a:t> kan </a:t>
            </a:r>
            <a:r>
              <a:rPr lang="da-DK" sz="1500" dirty="0" smtClean="0">
                <a:latin typeface="Arial" panose="020B0604020202020204" pitchFamily="34" charset="0"/>
                <a:ea typeface="Times New Roman" panose="02020603050405020304" pitchFamily="18" charset="0"/>
                <a:cs typeface="Arial" panose="020B0604020202020204" pitchFamily="34" charset="0"/>
              </a:rPr>
              <a:t>være</a:t>
            </a:r>
            <a:r>
              <a:rPr lang="da-DK" sz="1500" dirty="0">
                <a:latin typeface="Arial" panose="020B0604020202020204" pitchFamily="34" charset="0"/>
                <a:ea typeface="Times New Roman" panose="02020603050405020304" pitchFamily="18" charset="0"/>
                <a:cs typeface="Arial" panose="020B0604020202020204" pitchFamily="34" charset="0"/>
              </a:rPr>
              <a:t> </a:t>
            </a:r>
            <a:r>
              <a:rPr lang="da-DK" sz="1500" dirty="0" smtClean="0">
                <a:latin typeface="Arial" panose="020B0604020202020204" pitchFamily="34" charset="0"/>
                <a:ea typeface="Times New Roman" panose="02020603050405020304" pitchFamily="18" charset="0"/>
                <a:cs typeface="Arial" panose="020B0604020202020204" pitchFamily="34" charset="0"/>
              </a:rPr>
              <a:t>tid </a:t>
            </a:r>
            <a:r>
              <a:rPr lang="da-DK" sz="1500" dirty="0">
                <a:latin typeface="Arial" panose="020B0604020202020204" pitchFamily="34" charset="0"/>
                <a:ea typeface="Times New Roman" panose="02020603050405020304" pitchFamily="18" charset="0"/>
                <a:cs typeface="Arial" panose="020B0604020202020204" pitchFamily="34" charset="0"/>
              </a:rPr>
              <a:t>med venner/familie. </a:t>
            </a:r>
            <a:r>
              <a:rPr lang="da-DK" sz="1500" dirty="0" smtClean="0">
                <a:latin typeface="Arial" panose="020B0604020202020204" pitchFamily="34" charset="0"/>
                <a:ea typeface="Times New Roman" panose="02020603050405020304" pitchFamily="18" charset="0"/>
                <a:cs typeface="Arial" panose="020B0604020202020204" pitchFamily="34" charset="0"/>
              </a:rPr>
              <a:t/>
            </a:r>
            <a:br>
              <a:rPr lang="da-DK" sz="1500" dirty="0" smtClean="0">
                <a:latin typeface="Arial" panose="020B0604020202020204" pitchFamily="34" charset="0"/>
                <a:ea typeface="Times New Roman" panose="02020603050405020304" pitchFamily="18" charset="0"/>
                <a:cs typeface="Arial" panose="020B0604020202020204" pitchFamily="34" charset="0"/>
              </a:rPr>
            </a:br>
            <a:r>
              <a:rPr lang="da-DK" sz="1500" dirty="0" smtClean="0">
                <a:latin typeface="Arial" panose="020B0604020202020204" pitchFamily="34" charset="0"/>
                <a:ea typeface="Times New Roman" panose="02020603050405020304" pitchFamily="18" charset="0"/>
                <a:cs typeface="Arial" panose="020B0604020202020204" pitchFamily="34" charset="0"/>
              </a:rPr>
              <a:t>De </a:t>
            </a:r>
            <a:r>
              <a:rPr lang="da-DK" sz="1500" dirty="0">
                <a:latin typeface="Arial" panose="020B0604020202020204" pitchFamily="34" charset="0"/>
                <a:ea typeface="Times New Roman" panose="02020603050405020304" pitchFamily="18" charset="0"/>
                <a:cs typeface="Arial" panose="020B0604020202020204" pitchFamily="34" charset="0"/>
              </a:rPr>
              <a:t>sociale strategier er ofte gode at placere inden en længere periode med konkurrencer eller eksaminer, da det fylder barnets batteri godt op. På samme måde som når den længere periode er overstået, så har barnet behov for at være social igen</a:t>
            </a:r>
            <a:r>
              <a:rPr lang="da-DK" sz="15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r>
              <a:rPr lang="da-DK" sz="1500" dirty="0" smtClean="0">
                <a:latin typeface="Arial" panose="020B0604020202020204" pitchFamily="34" charset="0"/>
                <a:ea typeface="Times New Roman" panose="02020603050405020304" pitchFamily="18" charset="0"/>
                <a:cs typeface="Arial" panose="020B0604020202020204" pitchFamily="34" charset="0"/>
              </a:rPr>
              <a:t> </a:t>
            </a:r>
            <a:r>
              <a:rPr lang="da-DK" sz="1500" dirty="0">
                <a:latin typeface="Arial" panose="020B0604020202020204" pitchFamily="34" charset="0"/>
                <a:ea typeface="Times New Roman" panose="02020603050405020304" pitchFamily="18" charset="0"/>
                <a:cs typeface="Arial" panose="020B0604020202020204" pitchFamily="34" charset="0"/>
              </a:rPr>
              <a:t/>
            </a:r>
            <a:br>
              <a:rPr lang="da-DK" sz="1500" dirty="0">
                <a:latin typeface="Arial" panose="020B0604020202020204" pitchFamily="34" charset="0"/>
                <a:ea typeface="Times New Roman" panose="02020603050405020304" pitchFamily="18" charset="0"/>
                <a:cs typeface="Arial" panose="020B0604020202020204" pitchFamily="34" charset="0"/>
              </a:rPr>
            </a:br>
            <a:r>
              <a:rPr lang="da-DK" sz="1500" b="1" dirty="0">
                <a:latin typeface="Arial" panose="020B0604020202020204" pitchFamily="34" charset="0"/>
                <a:ea typeface="Times New Roman" panose="02020603050405020304" pitchFamily="18" charset="0"/>
                <a:cs typeface="Arial" panose="020B0604020202020204" pitchFamily="34" charset="0"/>
              </a:rPr>
              <a:t>Aktive genopladningsstrategier</a:t>
            </a:r>
            <a:r>
              <a:rPr lang="da-DK" sz="1500" dirty="0">
                <a:latin typeface="Arial" panose="020B0604020202020204" pitchFamily="34" charset="0"/>
                <a:ea typeface="Times New Roman" panose="02020603050405020304" pitchFamily="18" charset="0"/>
                <a:cs typeface="Arial" panose="020B0604020202020204" pitchFamily="34" charset="0"/>
              </a:rPr>
              <a:t> kan være at gå en tur eller at være aktiv igennem en anden aktivitet, end den barnet normalt dyrker (uden det bliver for fysisk hårdt</a:t>
            </a:r>
            <a:r>
              <a:rPr lang="da-DK" sz="15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r>
              <a:rPr lang="da-DK" sz="1500" dirty="0">
                <a:latin typeface="Arial" panose="020B0604020202020204" pitchFamily="34" charset="0"/>
                <a:ea typeface="Times New Roman" panose="02020603050405020304" pitchFamily="18" charset="0"/>
                <a:cs typeface="Arial" panose="020B0604020202020204" pitchFamily="34" charset="0"/>
              </a:rPr>
              <a:t/>
            </a:r>
            <a:br>
              <a:rPr lang="da-DK" sz="1500" dirty="0">
                <a:latin typeface="Arial" panose="020B0604020202020204" pitchFamily="34" charset="0"/>
                <a:ea typeface="Times New Roman" panose="02020603050405020304" pitchFamily="18" charset="0"/>
                <a:cs typeface="Arial" panose="020B0604020202020204" pitchFamily="34" charset="0"/>
              </a:rPr>
            </a:br>
            <a:r>
              <a:rPr lang="da-DK" sz="1500" b="1" dirty="0">
                <a:latin typeface="Arial" panose="020B0604020202020204" pitchFamily="34" charset="0"/>
                <a:ea typeface="Times New Roman" panose="02020603050405020304" pitchFamily="18" charset="0"/>
                <a:cs typeface="Arial" panose="020B0604020202020204" pitchFamily="34" charset="0"/>
              </a:rPr>
              <a:t>Passive genopladningsstrategier</a:t>
            </a:r>
            <a:r>
              <a:rPr lang="da-DK" sz="1500" dirty="0">
                <a:latin typeface="Arial" panose="020B0604020202020204" pitchFamily="34" charset="0"/>
                <a:ea typeface="Times New Roman" panose="02020603050405020304" pitchFamily="18" charset="0"/>
                <a:cs typeface="Arial" panose="020B0604020202020204" pitchFamily="34" charset="0"/>
              </a:rPr>
              <a:t> kan være at se tv-serier, film, læse en bog eller være kreativ f.eks. i form af puslespil. </a:t>
            </a:r>
            <a:endParaRPr lang="da-DK"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30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21921" y="618660"/>
            <a:ext cx="10742506" cy="1323439"/>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Genopladningsstrategier i hverdagen</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4" name="Rektangel 3"/>
          <p:cNvSpPr/>
          <p:nvPr/>
        </p:nvSpPr>
        <p:spPr>
          <a:xfrm>
            <a:off x="803563" y="2072728"/>
            <a:ext cx="8853783" cy="4016484"/>
          </a:xfrm>
          <a:prstGeom prst="rect">
            <a:avLst/>
          </a:prstGeom>
        </p:spPr>
        <p:txBody>
          <a:bodyPr wrap="square">
            <a:spAutoFit/>
          </a:bodyPr>
          <a:lstStyle/>
          <a:p>
            <a:pPr>
              <a:lnSpc>
                <a:spcPct val="150000"/>
              </a:lnSpc>
            </a:pPr>
            <a:r>
              <a:rPr lang="da-DK" sz="1400" dirty="0" smtClean="0">
                <a:latin typeface="Arial" panose="020B0604020202020204" pitchFamily="34" charset="0"/>
                <a:ea typeface="Times New Roman" panose="02020603050405020304" pitchFamily="18" charset="0"/>
                <a:cs typeface="Arial" panose="020B0604020202020204" pitchFamily="34" charset="0"/>
              </a:rPr>
              <a:t>Dit barn </a:t>
            </a:r>
            <a:r>
              <a:rPr lang="da-DK" sz="1400" dirty="0">
                <a:latin typeface="Arial" panose="020B0604020202020204" pitchFamily="34" charset="0"/>
                <a:ea typeface="Times New Roman" panose="02020603050405020304" pitchFamily="18" charset="0"/>
                <a:cs typeface="Arial" panose="020B0604020202020204" pitchFamily="34" charset="0"/>
              </a:rPr>
              <a:t>kan få perioder med meget pres eller stress f.eks. fra vigtige </a:t>
            </a:r>
            <a:r>
              <a:rPr lang="da-DK" sz="1400" dirty="0" smtClean="0">
                <a:latin typeface="Arial" panose="020B0604020202020204" pitchFamily="34" charset="0"/>
                <a:ea typeface="Times New Roman" panose="02020603050405020304" pitchFamily="18" charset="0"/>
                <a:cs typeface="Arial" panose="020B0604020202020204" pitchFamily="34" charset="0"/>
              </a:rPr>
              <a:t>konkurrencer og </a:t>
            </a:r>
            <a:r>
              <a:rPr lang="da-DK" sz="1400" dirty="0">
                <a:latin typeface="Arial" panose="020B0604020202020204" pitchFamily="34" charset="0"/>
                <a:ea typeface="Times New Roman" panose="02020603050405020304" pitchFamily="18" charset="0"/>
                <a:cs typeface="Arial" panose="020B0604020202020204" pitchFamily="34" charset="0"/>
              </a:rPr>
              <a:t>eksaminer.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smtClean="0">
                <a:latin typeface="Arial" panose="020B0604020202020204" pitchFamily="34" charset="0"/>
                <a:ea typeface="Times New Roman" panose="02020603050405020304" pitchFamily="18" charset="0"/>
                <a:cs typeface="Arial" panose="020B0604020202020204" pitchFamily="34" charset="0"/>
              </a:rPr>
              <a:t>I </a:t>
            </a:r>
            <a:r>
              <a:rPr lang="da-DK" sz="1400" dirty="0">
                <a:latin typeface="Arial" panose="020B0604020202020204" pitchFamily="34" charset="0"/>
                <a:ea typeface="Times New Roman" panose="02020603050405020304" pitchFamily="18" charset="0"/>
                <a:cs typeface="Arial" panose="020B0604020202020204" pitchFamily="34" charset="0"/>
              </a:rPr>
              <a:t>sådanne perioder er det godt at tænke genopladning ind, som en metode for at undgå vedvarende stress.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a:latin typeface="Arial" panose="020B0604020202020204" pitchFamily="34" charset="0"/>
                <a:ea typeface="Times New Roman" panose="02020603050405020304" pitchFamily="18" charset="0"/>
                <a:cs typeface="Arial" panose="020B0604020202020204" pitchFamily="34" charset="0"/>
              </a:rPr>
              <a:t/>
            </a:r>
            <a:br>
              <a:rPr lang="da-DK" sz="1400" dirty="0">
                <a:latin typeface="Arial" panose="020B0604020202020204" pitchFamily="34" charset="0"/>
                <a:ea typeface="Times New Roman" panose="02020603050405020304" pitchFamily="18" charset="0"/>
                <a:cs typeface="Arial" panose="020B0604020202020204" pitchFamily="34" charset="0"/>
              </a:rPr>
            </a:br>
            <a:r>
              <a:rPr lang="da-DK" sz="1400" b="1" dirty="0">
                <a:latin typeface="Arial" panose="020B0604020202020204" pitchFamily="34" charset="0"/>
                <a:ea typeface="Times New Roman" panose="02020603050405020304" pitchFamily="18" charset="0"/>
                <a:cs typeface="Arial" panose="020B0604020202020204" pitchFamily="34" charset="0"/>
              </a:rPr>
              <a:t>Genopladning som reduktion af stress:</a:t>
            </a:r>
            <a:r>
              <a:rPr lang="da-DK" sz="1400" dirty="0">
                <a:latin typeface="Arial" panose="020B0604020202020204" pitchFamily="34" charset="0"/>
                <a:ea typeface="Times New Roman" panose="02020603050405020304" pitchFamily="18" charset="0"/>
                <a:cs typeface="Arial" panose="020B0604020202020204" pitchFamily="34" charset="0"/>
              </a:rPr>
              <a:t> F.eks. færre </a:t>
            </a:r>
            <a:r>
              <a:rPr lang="da-DK" sz="1400" dirty="0" err="1">
                <a:latin typeface="Arial" panose="020B0604020202020204" pitchFamily="34" charset="0"/>
                <a:ea typeface="Times New Roman" panose="02020603050405020304" pitchFamily="18" charset="0"/>
                <a:cs typeface="Arial" panose="020B0604020202020204" pitchFamily="34" charset="0"/>
              </a:rPr>
              <a:t>træninger</a:t>
            </a:r>
            <a:r>
              <a:rPr lang="da-DK" sz="1400" dirty="0">
                <a:latin typeface="Arial" panose="020B0604020202020204" pitchFamily="34" charset="0"/>
                <a:ea typeface="Times New Roman" panose="02020603050405020304" pitchFamily="18" charset="0"/>
                <a:cs typeface="Arial" panose="020B0604020202020204" pitchFamily="34" charset="0"/>
              </a:rPr>
              <a:t> i en periode pga. mange konkurrencer eller færre </a:t>
            </a:r>
            <a:r>
              <a:rPr lang="da-DK" sz="1400" dirty="0" err="1">
                <a:latin typeface="Arial" panose="020B0604020202020204" pitchFamily="34" charset="0"/>
                <a:ea typeface="Times New Roman" panose="02020603050405020304" pitchFamily="18" charset="0"/>
                <a:cs typeface="Arial" panose="020B0604020202020204" pitchFamily="34" charset="0"/>
              </a:rPr>
              <a:t>træninger</a:t>
            </a:r>
            <a:r>
              <a:rPr lang="da-DK" sz="1400" dirty="0">
                <a:latin typeface="Arial" panose="020B0604020202020204" pitchFamily="34" charset="0"/>
                <a:ea typeface="Times New Roman" panose="02020603050405020304" pitchFamily="18" charset="0"/>
                <a:cs typeface="Arial" panose="020B0604020202020204" pitchFamily="34" charset="0"/>
              </a:rPr>
              <a:t> pga. forberedelse til eksamen.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b="1" dirty="0">
                <a:latin typeface="Arial" panose="020B0604020202020204" pitchFamily="34" charset="0"/>
                <a:ea typeface="Times New Roman" panose="02020603050405020304" pitchFamily="18" charset="0"/>
                <a:cs typeface="Arial" panose="020B0604020202020204" pitchFamily="34" charset="0"/>
              </a:rPr>
              <a:t/>
            </a:r>
            <a:br>
              <a:rPr lang="da-DK" sz="1400" b="1" dirty="0">
                <a:latin typeface="Arial" panose="020B0604020202020204" pitchFamily="34" charset="0"/>
                <a:ea typeface="Times New Roman" panose="02020603050405020304" pitchFamily="18" charset="0"/>
                <a:cs typeface="Arial" panose="020B0604020202020204" pitchFamily="34" charset="0"/>
              </a:rPr>
            </a:br>
            <a:r>
              <a:rPr lang="da-DK" sz="1400" b="1" dirty="0">
                <a:latin typeface="Arial" panose="020B0604020202020204" pitchFamily="34" charset="0"/>
                <a:ea typeface="Times New Roman" panose="02020603050405020304" pitchFamily="18" charset="0"/>
                <a:cs typeface="Arial" panose="020B0604020202020204" pitchFamily="34" charset="0"/>
              </a:rPr>
              <a:t>Genopladning som ændring i stress: </a:t>
            </a:r>
            <a:r>
              <a:rPr lang="da-DK" sz="1400" dirty="0">
                <a:latin typeface="Arial" panose="020B0604020202020204" pitchFamily="34" charset="0"/>
                <a:ea typeface="Times New Roman" panose="02020603050405020304" pitchFamily="18" charset="0"/>
                <a:cs typeface="Arial" panose="020B0604020202020204" pitchFamily="34" charset="0"/>
              </a:rPr>
              <a:t>F.eks. mindre intensitet i træning eller færre afleveringer.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b="1" dirty="0">
                <a:latin typeface="Arial" panose="020B0604020202020204" pitchFamily="34" charset="0"/>
                <a:ea typeface="Times New Roman" panose="02020603050405020304" pitchFamily="18" charset="0"/>
                <a:cs typeface="Arial" panose="020B0604020202020204" pitchFamily="34" charset="0"/>
              </a:rPr>
              <a:t/>
            </a:r>
            <a:br>
              <a:rPr lang="da-DK" sz="1400" b="1" dirty="0">
                <a:latin typeface="Arial" panose="020B0604020202020204" pitchFamily="34" charset="0"/>
                <a:ea typeface="Times New Roman" panose="02020603050405020304" pitchFamily="18" charset="0"/>
                <a:cs typeface="Arial" panose="020B0604020202020204" pitchFamily="34" charset="0"/>
              </a:rPr>
            </a:br>
            <a:r>
              <a:rPr lang="da-DK" sz="1400" b="1" dirty="0">
                <a:latin typeface="Arial" panose="020B0604020202020204" pitchFamily="34" charset="0"/>
                <a:ea typeface="Times New Roman" panose="02020603050405020304" pitchFamily="18" charset="0"/>
                <a:cs typeface="Arial" panose="020B0604020202020204" pitchFamily="34" charset="0"/>
              </a:rPr>
              <a:t>Genopladning som pause fra stress: </a:t>
            </a:r>
            <a:r>
              <a:rPr lang="da-DK" sz="1400" dirty="0">
                <a:latin typeface="Arial" panose="020B0604020202020204" pitchFamily="34" charset="0"/>
                <a:ea typeface="Times New Roman" panose="02020603050405020304" pitchFamily="18" charset="0"/>
                <a:cs typeface="Arial" panose="020B0604020202020204" pitchFamily="34" charset="0"/>
              </a:rPr>
              <a:t>F.eks. </a:t>
            </a:r>
            <a:r>
              <a:rPr lang="da-DK" sz="1400" dirty="0" err="1">
                <a:latin typeface="Arial" panose="020B0604020202020204" pitchFamily="34" charset="0"/>
                <a:ea typeface="Times New Roman" panose="02020603050405020304" pitchFamily="18" charset="0"/>
                <a:cs typeface="Arial" panose="020B0604020202020204" pitchFamily="34" charset="0"/>
              </a:rPr>
              <a:t>off-season</a:t>
            </a:r>
            <a:r>
              <a:rPr lang="da-DK" sz="1400" dirty="0">
                <a:latin typeface="Arial" panose="020B0604020202020204" pitchFamily="34" charset="0"/>
                <a:ea typeface="Times New Roman" panose="02020603050405020304" pitchFamily="18" charset="0"/>
                <a:cs typeface="Arial" panose="020B0604020202020204" pitchFamily="34" charset="0"/>
              </a:rPr>
              <a:t>, ferie, fri i nogle dage efter mesterskab eller decideret pause.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a:latin typeface="Arial" panose="020B0604020202020204" pitchFamily="34" charset="0"/>
                <a:ea typeface="Times New Roman" panose="02020603050405020304" pitchFamily="18" charset="0"/>
                <a:cs typeface="Arial" panose="020B0604020202020204" pitchFamily="34" charset="0"/>
              </a:rPr>
              <a:t/>
            </a:r>
            <a:br>
              <a:rPr lang="da-DK" sz="1400" dirty="0">
                <a:latin typeface="Arial" panose="020B0604020202020204" pitchFamily="34" charset="0"/>
                <a:ea typeface="Times New Roman" panose="02020603050405020304" pitchFamily="18" charset="0"/>
                <a:cs typeface="Arial" panose="020B0604020202020204" pitchFamily="34" charset="0"/>
              </a:rPr>
            </a:br>
            <a:r>
              <a:rPr lang="da-DK" sz="1400" dirty="0">
                <a:latin typeface="Arial" panose="020B0604020202020204" pitchFamily="34" charset="0"/>
                <a:ea typeface="Times New Roman" panose="02020603050405020304" pitchFamily="18" charset="0"/>
                <a:cs typeface="Arial" panose="020B0604020202020204" pitchFamily="34" charset="0"/>
              </a:rPr>
              <a:t>Uanset hvilken metode, der skal tages i brug er det en god ide at koordinere med træneren.</a:t>
            </a:r>
            <a:r>
              <a:rPr lang="da-DK" sz="1600" dirty="0">
                <a:latin typeface="Arial" panose="020B0604020202020204" pitchFamily="34" charset="0"/>
                <a:ea typeface="Times New Roman" panose="02020603050405020304" pitchFamily="18" charset="0"/>
                <a:cs typeface="Arial" panose="020B0604020202020204" pitchFamily="34" charset="0"/>
              </a:rPr>
              <a:t> </a:t>
            </a:r>
            <a:endParaRPr lang="da-D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02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21921" y="618660"/>
            <a:ext cx="10742506" cy="1323439"/>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Genopladningsstrategier i hverdagen</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4" name="Rektangel 3"/>
          <p:cNvSpPr/>
          <p:nvPr/>
        </p:nvSpPr>
        <p:spPr>
          <a:xfrm>
            <a:off x="621921" y="2068642"/>
            <a:ext cx="9192125" cy="4154984"/>
          </a:xfrm>
          <a:prstGeom prst="rect">
            <a:avLst/>
          </a:prstGeom>
        </p:spPr>
        <p:txBody>
          <a:bodyPr wrap="square">
            <a:spAutoFit/>
          </a:bodyPr>
          <a:lstStyle/>
          <a:p>
            <a:pPr>
              <a:lnSpc>
                <a:spcPct val="150000"/>
              </a:lnSpc>
            </a:pPr>
            <a:r>
              <a:rPr lang="da-DK" sz="1600" dirty="0">
                <a:latin typeface="Arial" panose="020B0604020202020204" pitchFamily="34" charset="0"/>
                <a:cs typeface="Arial" panose="020B0604020202020204" pitchFamily="34" charset="0"/>
              </a:rPr>
              <a:t>P</a:t>
            </a:r>
            <a:r>
              <a:rPr lang="da-DK" sz="1600" dirty="0" smtClean="0">
                <a:latin typeface="Arial" panose="020B0604020202020204" pitchFamily="34" charset="0"/>
                <a:cs typeface="Arial" panose="020B0604020202020204" pitchFamily="34" charset="0"/>
              </a:rPr>
              <a:t>res </a:t>
            </a:r>
            <a:r>
              <a:rPr lang="da-DK" sz="1600" dirty="0">
                <a:latin typeface="Arial" panose="020B0604020202020204" pitchFamily="34" charset="0"/>
                <a:cs typeface="Arial" panose="020B0604020202020204" pitchFamily="34" charset="0"/>
              </a:rPr>
              <a:t>og stress er en god ting, så længe dit barn kan balancere kravene og har gode genopladningsstrategier. Pres og stress er nødvendig for, at dit barns krop kan blive stærkere og for hans/hendes udvikling. </a:t>
            </a:r>
            <a:endParaRPr lang="da-DK" sz="1600" dirty="0" smtClean="0">
              <a:latin typeface="Arial" panose="020B0604020202020204" pitchFamily="34" charset="0"/>
              <a:cs typeface="Arial" panose="020B0604020202020204" pitchFamily="34" charset="0"/>
            </a:endParaRP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Du </a:t>
            </a:r>
            <a:r>
              <a:rPr lang="da-DK" sz="1600" dirty="0">
                <a:latin typeface="Arial" panose="020B0604020202020204" pitchFamily="34" charset="0"/>
                <a:cs typeface="Arial" panose="020B0604020202020204" pitchFamily="34" charset="0"/>
              </a:rPr>
              <a:t>er ambassadøren for dit barn og har følingen på dit barn. </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Det er relevant, at du lærer at kunne sige fra på dit barns vegne.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Dit </a:t>
            </a:r>
            <a:r>
              <a:rPr lang="da-DK" sz="1600" dirty="0">
                <a:latin typeface="Arial" panose="020B0604020202020204" pitchFamily="34" charset="0"/>
                <a:cs typeface="Arial" panose="020B0604020202020204" pitchFamily="34" charset="0"/>
              </a:rPr>
              <a:t>barn vil som oftest være loyal og ønske at tage til træning, selvom han/hun er ramt af skade eller går rundt med forkølelse. Her skal du turde at stå fast og sige, </a:t>
            </a:r>
            <a:r>
              <a:rPr lang="da-DK" sz="1600" dirty="0" smtClean="0">
                <a:latin typeface="Arial" panose="020B0604020202020204" pitchFamily="34" charset="0"/>
                <a:cs typeface="Arial" panose="020B0604020202020204" pitchFamily="34" charset="0"/>
              </a:rPr>
              <a:t>”at </a:t>
            </a:r>
            <a:r>
              <a:rPr lang="da-DK" sz="1600" dirty="0">
                <a:latin typeface="Arial" panose="020B0604020202020204" pitchFamily="34" charset="0"/>
                <a:cs typeface="Arial" panose="020B0604020202020204" pitchFamily="34" charset="0"/>
              </a:rPr>
              <a:t>lige i dag bliver </a:t>
            </a:r>
            <a:r>
              <a:rPr lang="da-DK" sz="1600" dirty="0" smtClean="0">
                <a:latin typeface="Arial" panose="020B0604020202020204" pitchFamily="34" charset="0"/>
                <a:cs typeface="Arial" panose="020B0604020202020204" pitchFamily="34" charset="0"/>
              </a:rPr>
              <a:t>du hjemme” og </a:t>
            </a:r>
            <a:r>
              <a:rPr lang="da-DK" sz="1600" dirty="0">
                <a:latin typeface="Arial" panose="020B0604020202020204" pitchFamily="34" charset="0"/>
                <a:cs typeface="Arial" panose="020B0604020202020204" pitchFamily="34" charset="0"/>
              </a:rPr>
              <a:t>forklare dit barn, at din </a:t>
            </a:r>
            <a:r>
              <a:rPr lang="da-DK" sz="1600">
                <a:latin typeface="Arial" panose="020B0604020202020204" pitchFamily="34" charset="0"/>
                <a:cs typeface="Arial" panose="020B0604020202020204" pitchFamily="34" charset="0"/>
              </a:rPr>
              <a:t>beslutning </a:t>
            </a:r>
            <a:r>
              <a:rPr lang="da-DK" sz="1600" smtClean="0">
                <a:latin typeface="Arial" panose="020B0604020202020204" pitchFamily="34" charset="0"/>
                <a:cs typeface="Arial" panose="020B0604020202020204" pitchFamily="34" charset="0"/>
              </a:rPr>
              <a:t>er </a:t>
            </a:r>
            <a:r>
              <a:rPr lang="da-DK" sz="1600" dirty="0">
                <a:latin typeface="Arial" panose="020B0604020202020204" pitchFamily="34" charset="0"/>
                <a:cs typeface="Arial" panose="020B0604020202020204" pitchFamily="34" charset="0"/>
              </a:rPr>
              <a:t>truffet af omsorg. </a:t>
            </a:r>
            <a:endParaRPr lang="da-DK" sz="1600" dirty="0" smtClean="0">
              <a:latin typeface="Arial" panose="020B0604020202020204" pitchFamily="34" charset="0"/>
              <a:cs typeface="Arial" panose="020B0604020202020204" pitchFamily="34" charset="0"/>
            </a:endParaRP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Sæt dit </a:t>
            </a:r>
            <a:r>
              <a:rPr lang="da-DK" sz="1600" dirty="0">
                <a:latin typeface="Arial" panose="020B0604020202020204" pitchFamily="34" charset="0"/>
                <a:cs typeface="Arial" panose="020B0604020202020204" pitchFamily="34" charset="0"/>
              </a:rPr>
              <a:t>barn ind i konsekvenserne, som han/hun kan risikere at få, ved bare at køre på. </a:t>
            </a:r>
          </a:p>
        </p:txBody>
      </p:sp>
      <p:pic>
        <p:nvPicPr>
          <p:cNvPr id="5" name="Billed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22350" y="0"/>
            <a:ext cx="2496933" cy="6858000"/>
          </a:xfrm>
          <a:prstGeom prst="rect">
            <a:avLst/>
          </a:prstGeom>
        </p:spPr>
      </p:pic>
    </p:spTree>
    <p:extLst>
      <p:ext uri="{BB962C8B-B14F-4D97-AF65-F5344CB8AC3E}">
        <p14:creationId xmlns:p14="http://schemas.microsoft.com/office/powerpoint/2010/main" val="278912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708546" y="529051"/>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1</a:t>
            </a:r>
          </a:p>
        </p:txBody>
      </p:sp>
      <p:sp>
        <p:nvSpPr>
          <p:cNvPr id="2" name="Rektangel 1"/>
          <p:cNvSpPr/>
          <p:nvPr/>
        </p:nvSpPr>
        <p:spPr>
          <a:xfrm>
            <a:off x="485449" y="1236937"/>
            <a:ext cx="11483454" cy="5176866"/>
          </a:xfrm>
          <a:prstGeom prst="rect">
            <a:avLst/>
          </a:prstGeom>
        </p:spPr>
        <p:txBody>
          <a:bodyPr wrap="square">
            <a:spAutoFit/>
          </a:bodyPr>
          <a:lstStyle/>
          <a:p>
            <a:pPr>
              <a:lnSpc>
                <a:spcPct val="150000"/>
              </a:lnSpc>
            </a:pPr>
            <a:r>
              <a:rPr lang="da-DK" sz="1600" b="1" dirty="0">
                <a:latin typeface="Arial" panose="020B0604020202020204" pitchFamily="34" charset="0"/>
                <a:cs typeface="Arial" panose="020B0604020202020204" pitchFamily="34" charset="0"/>
              </a:rPr>
              <a:t>Hvad er mine og mit barns genopladningsstrategier?</a:t>
            </a:r>
            <a:endParaRPr lang="da-DK" sz="1600" dirty="0">
              <a:latin typeface="Arial" panose="020B0604020202020204" pitchFamily="34" charset="0"/>
              <a:cs typeface="Arial" panose="020B0604020202020204" pitchFamily="34" charset="0"/>
            </a:endParaRPr>
          </a:p>
          <a:p>
            <a:pPr>
              <a:lnSpc>
                <a:spcPct val="150000"/>
              </a:lnSpc>
            </a:pPr>
            <a:endParaRPr lang="da-DK" sz="1600" b="1" dirty="0" smtClean="0">
              <a:latin typeface="Arial" panose="020B0604020202020204" pitchFamily="34" charset="0"/>
              <a:cs typeface="Arial" panose="020B0604020202020204" pitchFamily="34" charset="0"/>
            </a:endParaRPr>
          </a:p>
          <a:p>
            <a:pPr>
              <a:lnSpc>
                <a:spcPct val="150000"/>
              </a:lnSpc>
            </a:pPr>
            <a:r>
              <a:rPr lang="da-DK" sz="1600" b="1" dirty="0" smtClean="0">
                <a:latin typeface="Arial" panose="020B0604020202020204" pitchFamily="34" charset="0"/>
                <a:cs typeface="Arial" panose="020B0604020202020204" pitchFamily="34" charset="0"/>
              </a:rPr>
              <a:t>Formål</a:t>
            </a:r>
            <a:r>
              <a:rPr lang="da-DK" sz="1600" b="1" dirty="0">
                <a:latin typeface="Arial" panose="020B0604020202020204" pitchFamily="34" charset="0"/>
                <a:cs typeface="Arial" panose="020B0604020202020204" pitchFamily="34" charset="0"/>
              </a:rPr>
              <a:t>: </a:t>
            </a:r>
            <a:r>
              <a:rPr lang="da-DK" sz="1600" dirty="0">
                <a:latin typeface="Arial" panose="020B0604020202020204" pitchFamily="34" charset="0"/>
                <a:cs typeface="Arial" panose="020B0604020202020204" pitchFamily="34" charset="0"/>
              </a:rPr>
              <a:t>At </a:t>
            </a:r>
            <a:r>
              <a:rPr lang="da-DK" sz="1600" dirty="0" smtClean="0">
                <a:latin typeface="Arial" panose="020B0604020202020204" pitchFamily="34" charset="0"/>
                <a:cs typeface="Arial" panose="020B0604020202020204" pitchFamily="34" charset="0"/>
              </a:rPr>
              <a:t>du reflekterer </a:t>
            </a:r>
            <a:r>
              <a:rPr lang="da-DK" sz="1600" dirty="0">
                <a:latin typeface="Arial" panose="020B0604020202020204" pitchFamily="34" charset="0"/>
                <a:cs typeface="Arial" panose="020B0604020202020204" pitchFamily="34" charset="0"/>
              </a:rPr>
              <a:t>over egne, samt </a:t>
            </a:r>
            <a:r>
              <a:rPr lang="da-DK" sz="1600" dirty="0" smtClean="0">
                <a:latin typeface="Arial" panose="020B0604020202020204" pitchFamily="34" charset="0"/>
                <a:cs typeface="Arial" panose="020B0604020202020204" pitchFamily="34" charset="0"/>
              </a:rPr>
              <a:t>dit barns </a:t>
            </a:r>
            <a:r>
              <a:rPr lang="da-DK" sz="1600" dirty="0">
                <a:latin typeface="Arial" panose="020B0604020202020204" pitchFamily="34" charset="0"/>
                <a:cs typeface="Arial" panose="020B0604020202020204" pitchFamily="34" charset="0"/>
              </a:rPr>
              <a:t>genopladningsstrategier.</a:t>
            </a:r>
            <a:br>
              <a:rPr lang="da-DK" sz="1600" dirty="0">
                <a:latin typeface="Arial" panose="020B0604020202020204" pitchFamily="34" charset="0"/>
                <a:cs typeface="Arial" panose="020B0604020202020204" pitchFamily="34" charset="0"/>
              </a:rPr>
            </a:br>
            <a:endParaRPr lang="da-DK" sz="1600" dirty="0" smtClean="0">
              <a:latin typeface="Arial" panose="020B0604020202020204" pitchFamily="34" charset="0"/>
              <a:cs typeface="Arial" panose="020B0604020202020204" pitchFamily="34" charset="0"/>
            </a:endParaRPr>
          </a:p>
          <a:p>
            <a:pPr>
              <a:lnSpc>
                <a:spcPct val="150000"/>
              </a:lnSpc>
            </a:pPr>
            <a:r>
              <a:rPr lang="da-DK" sz="1600" b="1" dirty="0" smtClean="0">
                <a:latin typeface="Arial" panose="020B0604020202020204" pitchFamily="34" charset="0"/>
                <a:cs typeface="Arial" panose="020B0604020202020204" pitchFamily="34" charset="0"/>
              </a:rPr>
              <a:t>Ramme</a:t>
            </a:r>
            <a:r>
              <a:rPr lang="da-DK" sz="1600" b="1" dirty="0">
                <a:latin typeface="Arial" panose="020B0604020202020204" pitchFamily="34" charset="0"/>
                <a:cs typeface="Arial" panose="020B0604020202020204" pitchFamily="34" charset="0"/>
              </a:rPr>
              <a:t>:</a:t>
            </a:r>
            <a:r>
              <a:rPr lang="da-DK" sz="1600" dirty="0">
                <a:latin typeface="Arial" panose="020B0604020202020204" pitchFamily="34" charset="0"/>
                <a:cs typeface="Arial" panose="020B0604020202020204" pitchFamily="34" charset="0"/>
              </a:rPr>
              <a:t> 10-15 min.</a:t>
            </a:r>
            <a:br>
              <a:rPr lang="da-DK" sz="1600" dirty="0">
                <a:latin typeface="Arial" panose="020B0604020202020204" pitchFamily="34" charset="0"/>
                <a:cs typeface="Arial" panose="020B0604020202020204" pitchFamily="34" charset="0"/>
              </a:rPr>
            </a:br>
            <a:r>
              <a:rPr lang="da-DK" sz="1600" dirty="0" smtClean="0">
                <a:latin typeface="Arial" panose="020B0604020202020204" pitchFamily="34" charset="0"/>
                <a:cs typeface="Arial" panose="020B0604020202020204" pitchFamily="34" charset="0"/>
              </a:rPr>
              <a:t>Nedskriv hvad dine </a:t>
            </a:r>
            <a:r>
              <a:rPr lang="da-DK" sz="1600" dirty="0">
                <a:latin typeface="Arial" panose="020B0604020202020204" pitchFamily="34" charset="0"/>
                <a:cs typeface="Arial" panose="020B0604020202020204" pitchFamily="34" charset="0"/>
              </a:rPr>
              <a:t>passive, aktive og sociale genopladningsstrategier er. </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Det kan være svært at skelne, men prøv. Det handler om at blive bevidst om, hvad der hjælper.</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På den måde er det også lettere at give råd til barnet</a:t>
            </a:r>
            <a:r>
              <a:rPr lang="da-DK" sz="1600" dirty="0" smtClean="0">
                <a:latin typeface="Arial" panose="020B0604020202020204" pitchFamily="34" charset="0"/>
                <a:cs typeface="Arial" panose="020B0604020202020204" pitchFamily="34" charset="0"/>
              </a:rPr>
              <a:t>.</a:t>
            </a:r>
          </a:p>
          <a:p>
            <a:pPr>
              <a:lnSpc>
                <a:spcPct val="150000"/>
              </a:lnSpc>
            </a:pPr>
            <a:r>
              <a:rPr lang="da-DK" sz="1600" dirty="0">
                <a:latin typeface="Arial" panose="020B0604020202020204" pitchFamily="34" charset="0"/>
                <a:cs typeface="Arial" panose="020B0604020202020204" pitchFamily="34" charset="0"/>
              </a:rPr>
              <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Dernæst skal </a:t>
            </a:r>
            <a:r>
              <a:rPr lang="da-DK" sz="1600" dirty="0" smtClean="0">
                <a:latin typeface="Arial" panose="020B0604020202020204" pitchFamily="34" charset="0"/>
                <a:cs typeface="Arial" panose="020B0604020202020204" pitchFamily="34" charset="0"/>
              </a:rPr>
              <a:t>du </a:t>
            </a:r>
            <a:r>
              <a:rPr lang="da-DK" sz="1600" dirty="0">
                <a:latin typeface="Arial" panose="020B0604020202020204" pitchFamily="34" charset="0"/>
                <a:cs typeface="Arial" panose="020B0604020202020204" pitchFamily="34" charset="0"/>
              </a:rPr>
              <a:t>prøve at gætte på, </a:t>
            </a:r>
            <a:r>
              <a:rPr lang="da-DK" sz="1600" dirty="0" smtClean="0">
                <a:latin typeface="Arial" panose="020B0604020202020204" pitchFamily="34" charset="0"/>
                <a:cs typeface="Arial" panose="020B0604020202020204" pitchFamily="34" charset="0"/>
              </a:rPr>
              <a:t>hvad der er dit barns passive</a:t>
            </a:r>
            <a:r>
              <a:rPr lang="da-DK" sz="1600" dirty="0">
                <a:latin typeface="Arial" panose="020B0604020202020204" pitchFamily="34" charset="0"/>
                <a:cs typeface="Arial" panose="020B0604020202020204" pitchFamily="34" charset="0"/>
              </a:rPr>
              <a:t>, aktive og sociale genopladningsstrategier</a:t>
            </a:r>
            <a:r>
              <a:rPr lang="da-DK" sz="1600" dirty="0" smtClean="0">
                <a:latin typeface="Arial" panose="020B0604020202020204" pitchFamily="34" charset="0"/>
                <a:cs typeface="Arial" panose="020B0604020202020204" pitchFamily="34" charset="0"/>
              </a:rPr>
              <a:t>.</a:t>
            </a: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Udfyld til </a:t>
            </a:r>
            <a:r>
              <a:rPr lang="da-DK" sz="1600" dirty="0">
                <a:latin typeface="Arial" panose="020B0604020202020204" pitchFamily="34" charset="0"/>
                <a:cs typeface="Arial" panose="020B0604020202020204" pitchFamily="34" charset="0"/>
              </a:rPr>
              <a:t>sidst grovskitseret, hvordan </a:t>
            </a:r>
            <a:r>
              <a:rPr lang="da-DK" sz="1600" dirty="0" smtClean="0">
                <a:latin typeface="Arial" panose="020B0604020202020204" pitchFamily="34" charset="0"/>
                <a:cs typeface="Arial" panose="020B0604020202020204" pitchFamily="34" charset="0"/>
              </a:rPr>
              <a:t>dit </a:t>
            </a:r>
            <a:r>
              <a:rPr lang="da-DK" sz="1600" dirty="0">
                <a:latin typeface="Arial" panose="020B0604020202020204" pitchFamily="34" charset="0"/>
                <a:cs typeface="Arial" panose="020B0604020202020204" pitchFamily="34" charset="0"/>
              </a:rPr>
              <a:t>barns uge ser ud og </a:t>
            </a:r>
            <a:r>
              <a:rPr lang="da-DK" sz="1600" dirty="0" smtClean="0">
                <a:latin typeface="Arial" panose="020B0604020202020204" pitchFamily="34" charset="0"/>
                <a:cs typeface="Arial" panose="020B0604020202020204" pitchFamily="34" charset="0"/>
              </a:rPr>
              <a:t>indlæg </a:t>
            </a:r>
            <a:r>
              <a:rPr lang="da-DK" sz="1600" dirty="0">
                <a:latin typeface="Arial" panose="020B0604020202020204" pitchFamily="34" charset="0"/>
                <a:cs typeface="Arial" panose="020B0604020202020204" pitchFamily="34" charset="0"/>
              </a:rPr>
              <a:t>genopladning. </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Er der noget du/I kan gøre for at hjælpe/understøtte </a:t>
            </a:r>
            <a:r>
              <a:rPr lang="da-DK" sz="1600" dirty="0" smtClean="0">
                <a:latin typeface="Arial" panose="020B0604020202020204" pitchFamily="34" charset="0"/>
                <a:cs typeface="Arial" panose="020B0604020202020204" pitchFamily="34" charset="0"/>
              </a:rPr>
              <a:t>dit barns </a:t>
            </a:r>
            <a:r>
              <a:rPr lang="da-DK" sz="1600" dirty="0">
                <a:latin typeface="Arial" panose="020B0604020202020204" pitchFamily="34" charset="0"/>
                <a:cs typeface="Arial" panose="020B0604020202020204" pitchFamily="34" charset="0"/>
              </a:rPr>
              <a:t>genopladningsstrategier?</a:t>
            </a:r>
          </a:p>
          <a:p>
            <a:pPr>
              <a:lnSpc>
                <a:spcPct val="150000"/>
              </a:lnSpc>
            </a:pPr>
            <a:endParaRPr lang="da-DK" sz="1400" dirty="0">
              <a:latin typeface="Arial" panose="020B0604020202020204" pitchFamily="34" charset="0"/>
              <a:cs typeface="Arial" panose="020B0604020202020204" pitchFamily="34" charset="0"/>
            </a:endParaRPr>
          </a:p>
        </p:txBody>
      </p:sp>
      <p:pic>
        <p:nvPicPr>
          <p:cNvPr id="4" name="Billede 3"/>
          <p:cNvPicPr/>
          <p:nvPr/>
        </p:nvPicPr>
        <p:blipFill>
          <a:blip r:embed="rId4">
            <a:extLst>
              <a:ext uri="{28A0092B-C50C-407E-A947-70E740481C1C}">
                <a14:useLocalDpi xmlns:a14="http://schemas.microsoft.com/office/drawing/2010/main" val="0"/>
              </a:ext>
            </a:extLst>
          </a:blip>
          <a:stretch>
            <a:fillRect/>
          </a:stretch>
        </p:blipFill>
        <p:spPr>
          <a:xfrm>
            <a:off x="7538328" y="261653"/>
            <a:ext cx="1985815" cy="3149368"/>
          </a:xfrm>
          <a:prstGeom prst="rect">
            <a:avLst/>
          </a:prstGeom>
        </p:spPr>
      </p:pic>
      <p:pic>
        <p:nvPicPr>
          <p:cNvPr id="5" name="Billede 4"/>
          <p:cNvPicPr/>
          <p:nvPr/>
        </p:nvPicPr>
        <p:blipFill>
          <a:blip r:embed="rId5" cstate="print">
            <a:extLst>
              <a:ext uri="{28A0092B-C50C-407E-A947-70E740481C1C}">
                <a14:useLocalDpi xmlns:a14="http://schemas.microsoft.com/office/drawing/2010/main" val="0"/>
              </a:ext>
            </a:extLst>
          </a:blip>
          <a:stretch>
            <a:fillRect/>
          </a:stretch>
        </p:blipFill>
        <p:spPr>
          <a:xfrm>
            <a:off x="9633200" y="1698243"/>
            <a:ext cx="2233452" cy="2753043"/>
          </a:xfrm>
          <a:prstGeom prst="rect">
            <a:avLst/>
          </a:prstGeom>
        </p:spPr>
      </p:pic>
    </p:spTree>
    <p:extLst>
      <p:ext uri="{BB962C8B-B14F-4D97-AF65-F5344CB8AC3E}">
        <p14:creationId xmlns:p14="http://schemas.microsoft.com/office/powerpoint/2010/main" val="12945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53810" y="492238"/>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Gode råd</a:t>
            </a:r>
          </a:p>
        </p:txBody>
      </p:sp>
      <p:sp>
        <p:nvSpPr>
          <p:cNvPr id="3" name="Rektangel 2"/>
          <p:cNvSpPr/>
          <p:nvPr/>
        </p:nvSpPr>
        <p:spPr>
          <a:xfrm>
            <a:off x="578994" y="1200124"/>
            <a:ext cx="11017322" cy="4856586"/>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Det kan være godt at tale med dit barn om, hvordan det går med planlægning. Hvad går godt og hvad er udfordrende? Du kan sætte dine egne erfaringer i spil vedr. planlægning. Hvornår har du lykkedes med god planlægning og hvornår gjorde du ikke – og hvorfor?</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Se på ugeskemaet løbende og snak gerne om, hvordan ugen ser ud, hvordan det går og om der er behov for justeringer. Er der nogle dage/tidspunkter, hvor dit barn føler sig udfordret eller ikke kan overskue? Er der tid til genopladning?</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Forsøg at planlægge/skabe plads til genopladning i ugeplanen. Ved at tale om det skabes der en bevidsthed om, at genopladning er vigtig. </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Tal med dit barn om, hvad du kan hjælpe med (og gerne vil hjælpe med) og hvad dit barn selv tager ansvar for (dette ansvar skal der helst blive mere og mere af med alderen/kompetencer).</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Tal om prioriteringer og anerkend, at det ikke altid er nemt. Bring gerne dit barns langsigtede mål i spil, da bevidsthed om disse mål kan hjælpe dit barn med at prioritere. </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Tal med dit barn om ”skal-opgaver” f.eks. lektier og anerkend, at han/hun kan opleve mindre motivation for at gå til opgaven. Tal med ham/hende om, at nogle gange kommer tilfredsstillelse og motivation først efter, at man er færdig med f.eks. en ”skal-opgave”. </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Spørg indtil om dit barn trives i hans/hendes hverdag og om han/hun føler, der er rum og overskud til at udvikle sig (i alle livets arenaer, skole, sport, socialt). </a:t>
            </a:r>
          </a:p>
          <a:p>
            <a:pPr marL="342900" lvl="0" indent="-342900">
              <a:lnSpc>
                <a:spcPct val="150000"/>
              </a:lnSpc>
              <a:spcAft>
                <a:spcPts val="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Tal med dit barn om vigtigheden af søvn og lav en aftale om brugen af skærmtid før sengetid. </a:t>
            </a:r>
          </a:p>
          <a:p>
            <a:pPr marL="342900" lvl="0" indent="-342900">
              <a:lnSpc>
                <a:spcPct val="150000"/>
              </a:lnSpc>
              <a:spcAft>
                <a:spcPts val="800"/>
              </a:spcAft>
              <a:buFont typeface="Symbol" panose="05050102010706020507" pitchFamily="18" charset="2"/>
              <a:buChar char=""/>
            </a:pPr>
            <a:r>
              <a:rPr lang="da-DK" sz="1300" dirty="0">
                <a:latin typeface="Arial" panose="020B0604020202020204" pitchFamily="34" charset="0"/>
                <a:ea typeface="Times New Roman" panose="02020603050405020304" pitchFamily="18" charset="0"/>
                <a:cs typeface="Arial" panose="020B0604020202020204" pitchFamily="34" charset="0"/>
              </a:rPr>
              <a:t>Tal om hvornår man gør hvad, og når man så gør noget, så gør man det med fokus og kvalitet. Om det så er at lave lektier, være til træning, være sammen med familie/venner eller have egen tid. </a:t>
            </a:r>
            <a:endParaRPr lang="da-DK" sz="13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520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1709571"/>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Du kan mærke/har kunnet mærke, at dit barn ikke har haft overskud. Det mærkes muligvis både på humør, adfærd og motivation. På trods af det, så holder dit barn stadig på at skulle til træning og har også energi med hjem fra træning. Hvad vil du gøre i denne situation, når du fornemmer, der mangler overskud?</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smtClean="0">
                <a:solidFill>
                  <a:schemeClr val="bg1"/>
                </a:solidFill>
              </a:rPr>
              <a:t>1.</a:t>
            </a:r>
            <a:endParaRPr lang="da-DK" sz="3200" b="1" dirty="0">
              <a:solidFill>
                <a:schemeClr val="bg1"/>
              </a:solidFill>
            </a:endParaRPr>
          </a:p>
        </p:txBody>
      </p:sp>
    </p:spTree>
    <p:extLst>
      <p:ext uri="{BB962C8B-B14F-4D97-AF65-F5344CB8AC3E}">
        <p14:creationId xmlns:p14="http://schemas.microsoft.com/office/powerpoint/2010/main" val="187037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2125069"/>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Du hører muligvis ind i mellem kommentarer på, at dit barn savner noget socialt samvær med familien eller venner uden for sporten. Når du prikker til om det så ikke skal arrangeres, så kan det være, at det ikke er en mulighed pga. træning. Barnets afsavn er noget du måske genkender, da I som familie også savner tid med barnet, det kan være i hverdagen og/eller i ferier. Hvad tænker du, at du kan gøre ved dette afsavn?</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2</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4190041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2125069"/>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Dit barn har en vigtig og krævende periode foran sig med konkurrence og/eller eksamen. Du mærker måske, hvordan det fylder hos dit barn og fornemmer intensiteten og måske også en snert af stress. Du fornemmer måske ligeledes, at dit barn mister overblikket eller bliver for snæversynet på den forestående periode. Hvad vil du gøre for at understøtte dit barn og sikre, at dit barn stadig får hverdagen til at hænge sammen?</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3</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2986880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2125069"/>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Du fornemmer muligvis, at dit barn er meget træt og sover for lidt. Det svinger måske om dit barn kommer i seng i ordentlig tid, hvilket kan skyldes forstyrrelser, fra f.eks. skærm eller at lektierne ikke er lavet færdigt. Det kan også være, at dit barn går i seng tidsnok, men ligger vågen pga. sociale medier og/eller fordi tankerne flyver. Hvordan tænker du, at du kan være behjælpelig med, at dit barn får mere søvn/bedre søvnvaner?</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4</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4182743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err="1">
                <a:solidFill>
                  <a:srgbClr val="E7334B"/>
                </a:solidFill>
                <a:latin typeface="Arial Black" panose="020B0604020202020204" pitchFamily="34" charset="0"/>
                <a:cs typeface="Arial Black" panose="020B0604020202020204" pitchFamily="34" charset="0"/>
              </a:rPr>
              <a:t>Take</a:t>
            </a:r>
            <a:r>
              <a:rPr lang="da-DK" sz="4000" b="1" spc="300" dirty="0">
                <a:solidFill>
                  <a:srgbClr val="E7334B"/>
                </a:solidFill>
                <a:latin typeface="Arial Black" panose="020B0604020202020204" pitchFamily="34" charset="0"/>
                <a:cs typeface="Arial Black" panose="020B0604020202020204" pitchFamily="34" charset="0"/>
              </a:rPr>
              <a:t> </a:t>
            </a:r>
            <a:r>
              <a:rPr lang="da-DK" sz="4000" b="1" spc="300" dirty="0" err="1">
                <a:solidFill>
                  <a:srgbClr val="E7334B"/>
                </a:solidFill>
                <a:latin typeface="Arial Black" panose="020B0604020202020204" pitchFamily="34" charset="0"/>
                <a:cs typeface="Arial Black" panose="020B0604020202020204" pitchFamily="34" charset="0"/>
              </a:rPr>
              <a:t>home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317441" y="2849520"/>
            <a:ext cx="9953296" cy="923330"/>
          </a:xfrm>
          <a:prstGeom prst="rect">
            <a:avLst/>
          </a:prstGeom>
        </p:spPr>
        <p:txBody>
          <a:bodyPr wrap="square">
            <a:spAutoFit/>
          </a:bodyPr>
          <a:lstStyle/>
          <a:p>
            <a:pPr marL="457200" indent="-457200">
              <a:buAutoNum type="arabicParenR"/>
            </a:pPr>
            <a:r>
              <a:rPr lang="da-DK" dirty="0">
                <a:latin typeface="Arial" panose="020B0604020202020204" pitchFamily="34" charset="0"/>
                <a:cs typeface="Arial" panose="020B0604020202020204" pitchFamily="34" charset="0"/>
              </a:rPr>
              <a:t>Hvad tager du/I med hjem fra i dag, og sætter fokus på til næste gang?</a:t>
            </a:r>
          </a:p>
          <a:p>
            <a:pPr marL="457200" indent="-457200">
              <a:buAutoNum type="arabicParenR"/>
            </a:pPr>
            <a:endParaRPr lang="da-DK" dirty="0">
              <a:latin typeface="Arial" panose="020B0604020202020204" pitchFamily="34" charset="0"/>
              <a:cs typeface="Arial" panose="020B0604020202020204" pitchFamily="34" charset="0"/>
            </a:endParaRPr>
          </a:p>
          <a:p>
            <a:pPr marL="457200" indent="-457200">
              <a:buAutoNum type="arabicParenR"/>
            </a:pPr>
            <a:r>
              <a:rPr lang="da-DK" dirty="0">
                <a:latin typeface="Arial" panose="020B0604020202020204" pitchFamily="34" charset="0"/>
                <a:cs typeface="Arial" panose="020B0604020202020204" pitchFamily="34" charset="0"/>
              </a:rPr>
              <a:t>Udlevering af </a:t>
            </a:r>
            <a:r>
              <a:rPr lang="da-DK" dirty="0" err="1">
                <a:latin typeface="Arial" panose="020B0604020202020204" pitchFamily="34" charset="0"/>
                <a:cs typeface="Arial" panose="020B0604020202020204" pitchFamily="34" charset="0"/>
              </a:rPr>
              <a:t>take</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home</a:t>
            </a:r>
            <a:r>
              <a:rPr lang="da-DK" dirty="0">
                <a:latin typeface="Arial" panose="020B0604020202020204" pitchFamily="34" charset="0"/>
                <a:cs typeface="Arial" panose="020B0604020202020204" pitchFamily="34" charset="0"/>
              </a:rPr>
              <a:t> spørgekort. </a:t>
            </a: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15267" y="1084689"/>
            <a:ext cx="2967919" cy="4452991"/>
          </a:xfrm>
          <a:prstGeom prst="rect">
            <a:avLst/>
          </a:prstGeom>
        </p:spPr>
      </p:pic>
    </p:spTree>
    <p:extLst>
      <p:ext uri="{BB962C8B-B14F-4D97-AF65-F5344CB8AC3E}">
        <p14:creationId xmlns:p14="http://schemas.microsoft.com/office/powerpoint/2010/main" val="128495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Agenda</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918160" y="1752658"/>
            <a:ext cx="6096000" cy="2677656"/>
          </a:xfrm>
          <a:prstGeom prst="rect">
            <a:avLst/>
          </a:prstGeom>
        </p:spPr>
        <p:txBody>
          <a:bodyPr>
            <a:spAutoFit/>
          </a:bodyPr>
          <a:lstStyle/>
          <a:p>
            <a:pPr>
              <a:lnSpc>
                <a:spcPct val="150000"/>
              </a:lnSpc>
            </a:pPr>
            <a:r>
              <a:rPr lang="da-DK" sz="1400" b="1" dirty="0">
                <a:latin typeface="Arial" panose="020B0604020202020204" pitchFamily="34" charset="0"/>
                <a:cs typeface="Arial" panose="020B0604020202020204" pitchFamily="34" charset="0"/>
              </a:rPr>
              <a:t>Tema </a:t>
            </a:r>
            <a:r>
              <a:rPr lang="da-DK" sz="1400" b="1" dirty="0" smtClean="0">
                <a:latin typeface="Arial" panose="020B0604020202020204" pitchFamily="34" charset="0"/>
                <a:cs typeface="Arial" panose="020B0604020202020204" pitchFamily="34" charset="0"/>
              </a:rPr>
              <a:t>8: Den sammenhængende hverdag</a:t>
            </a:r>
            <a:endParaRPr lang="da-DK" sz="1400" b="1"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a:latin typeface="Arial" panose="020B0604020202020204" pitchFamily="34" charset="0"/>
                <a:cs typeface="Arial" panose="020B0604020202020204" pitchFamily="34" charset="0"/>
              </a:rPr>
              <a:t>Siden sidst</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Spørgekort</a:t>
            </a:r>
            <a:endParaRPr lang="da-DK" sz="1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a:latin typeface="Arial" panose="020B0604020202020204" pitchFamily="34" charset="0"/>
                <a:cs typeface="Arial" panose="020B0604020202020204" pitchFamily="34" charset="0"/>
              </a:rPr>
              <a:t>Kort oplæg</a:t>
            </a:r>
          </a:p>
          <a:p>
            <a:pPr marL="457200" indent="-457200">
              <a:lnSpc>
                <a:spcPct val="150000"/>
              </a:lnSpc>
              <a:buFont typeface="+mj-lt"/>
              <a:buAutoNum type="arabicPeriod"/>
            </a:pPr>
            <a:r>
              <a:rPr lang="da-DK" sz="1400" dirty="0">
                <a:latin typeface="Arial" panose="020B0604020202020204" pitchFamily="34" charset="0"/>
                <a:cs typeface="Arial" panose="020B0604020202020204" pitchFamily="34" charset="0"/>
              </a:rPr>
              <a:t>Øvelser</a:t>
            </a:r>
          </a:p>
          <a:p>
            <a:pPr marL="457200" indent="-457200">
              <a:lnSpc>
                <a:spcPct val="150000"/>
              </a:lnSpc>
              <a:buFont typeface="+mj-lt"/>
              <a:buAutoNum type="arabicPeriod"/>
            </a:pPr>
            <a:r>
              <a:rPr lang="da-DK" sz="1400" dirty="0">
                <a:latin typeface="Arial" panose="020B0604020202020204" pitchFamily="34" charset="0"/>
                <a:cs typeface="Arial" panose="020B0604020202020204" pitchFamily="34" charset="0"/>
              </a:rPr>
              <a:t>Gode råd</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Cases</a:t>
            </a:r>
            <a:endParaRPr lang="da-DK" sz="1400" dirty="0">
              <a:latin typeface="Arial" panose="020B0604020202020204" pitchFamily="34" charset="0"/>
              <a:cs typeface="Arial" panose="020B0604020202020204" pitchFamily="34" charset="0"/>
            </a:endParaRPr>
          </a:p>
          <a:p>
            <a:pPr>
              <a:lnSpc>
                <a:spcPct val="150000"/>
              </a:lnSpc>
            </a:pPr>
            <a:r>
              <a:rPr lang="da-DK" sz="1400" dirty="0" err="1" smtClean="0">
                <a:latin typeface="Arial" panose="020B0604020202020204" pitchFamily="34" charset="0"/>
                <a:cs typeface="Arial" panose="020B0604020202020204" pitchFamily="34" charset="0"/>
              </a:rPr>
              <a:t>Take</a:t>
            </a:r>
            <a:r>
              <a:rPr lang="da-DK" sz="1400" dirty="0" smtClean="0">
                <a:latin typeface="Arial" panose="020B0604020202020204" pitchFamily="34" charset="0"/>
                <a:cs typeface="Arial" panose="020B0604020202020204" pitchFamily="34" charset="0"/>
              </a:rPr>
              <a:t> </a:t>
            </a:r>
            <a:r>
              <a:rPr lang="da-DK" sz="1400" dirty="0" err="1" smtClean="0">
                <a:latin typeface="Arial" panose="020B0604020202020204" pitchFamily="34" charset="0"/>
                <a:cs typeface="Arial" panose="020B0604020202020204" pitchFamily="34" charset="0"/>
              </a:rPr>
              <a:t>home</a:t>
            </a:r>
            <a:r>
              <a:rPr lang="da-DK" sz="1400" dirty="0" smtClean="0">
                <a:latin typeface="Arial" panose="020B0604020202020204" pitchFamily="34" charset="0"/>
                <a:cs typeface="Arial" panose="020B0604020202020204" pitchFamily="34" charset="0"/>
              </a:rPr>
              <a:t> &amp; tak for i dag</a:t>
            </a:r>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44025" y="674914"/>
            <a:ext cx="3697201" cy="5547189"/>
          </a:xfrm>
          <a:prstGeom prst="rect">
            <a:avLst/>
          </a:prstGeom>
        </p:spPr>
      </p:pic>
    </p:spTree>
    <p:extLst>
      <p:ext uri="{BB962C8B-B14F-4D97-AF65-F5344CB8AC3E}">
        <p14:creationId xmlns:p14="http://schemas.microsoft.com/office/powerpoint/2010/main" val="2262958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747A51-C9A9-8549-92A3-95D7CE567608}"/>
              </a:ext>
            </a:extLst>
          </p:cNvPr>
          <p:cNvSpPr txBox="1"/>
          <p:nvPr/>
        </p:nvSpPr>
        <p:spPr>
          <a:xfrm>
            <a:off x="453813" y="2761967"/>
            <a:ext cx="11284374" cy="1169551"/>
          </a:xfrm>
          <a:prstGeom prst="rect">
            <a:avLst/>
          </a:prstGeom>
          <a:noFill/>
        </p:spPr>
        <p:txBody>
          <a:bodyPr wrap="square" l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0" b="1" spc="300" dirty="0">
                <a:solidFill>
                  <a:prstClr val="white"/>
                </a:solidFill>
                <a:latin typeface="Arial" panose="020B0604020202020204" pitchFamily="34" charset="0"/>
                <a:cs typeface="Arial" panose="020B0604020202020204" pitchFamily="34" charset="0"/>
              </a:rPr>
              <a:t>Spørgsmål?</a:t>
            </a:r>
            <a:endParaRPr kumimoji="0" lang="da-DK" sz="70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5486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Formål</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696763" y="1727037"/>
            <a:ext cx="5660935" cy="2118529"/>
          </a:xfrm>
          <a:prstGeom prst="rect">
            <a:avLst/>
          </a:prstGeom>
        </p:spPr>
        <p:txBody>
          <a:bodyPr wrap="square">
            <a:spAutoFit/>
          </a:bodyPr>
          <a:lstStyle/>
          <a:p>
            <a:pPr>
              <a:lnSpc>
                <a:spcPct val="150000"/>
              </a:lnSpc>
            </a:pPr>
            <a:r>
              <a:rPr lang="da-DK" dirty="0" smtClean="0">
                <a:latin typeface="Arial" panose="020B0604020202020204" pitchFamily="34" charset="0"/>
                <a:cs typeface="Arial" panose="020B0604020202020204" pitchFamily="34" charset="0"/>
              </a:rPr>
              <a:t>At du får </a:t>
            </a:r>
            <a:r>
              <a:rPr lang="da-DK" dirty="0">
                <a:latin typeface="Arial" panose="020B0604020202020204" pitchFamily="34" charset="0"/>
                <a:cs typeface="Arial" panose="020B0604020202020204" pitchFamily="34" charset="0"/>
              </a:rPr>
              <a:t>et indblik i, hvordan </a:t>
            </a:r>
            <a:r>
              <a:rPr lang="da-DK" dirty="0" smtClean="0">
                <a:latin typeface="Arial" panose="020B0604020202020204" pitchFamily="34" charset="0"/>
                <a:cs typeface="Arial" panose="020B0604020202020204" pitchFamily="34" charset="0"/>
              </a:rPr>
              <a:t>din </a:t>
            </a:r>
            <a:r>
              <a:rPr lang="da-DK" dirty="0">
                <a:latin typeface="Arial" panose="020B0604020202020204" pitchFamily="34" charset="0"/>
                <a:cs typeface="Arial" panose="020B0604020202020204" pitchFamily="34" charset="0"/>
              </a:rPr>
              <a:t>støtte er med til, at en hverdag med skole og sport kan hænge sammen. </a:t>
            </a:r>
            <a:endParaRPr lang="da-DK" dirty="0" smtClean="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Dertil </a:t>
            </a:r>
            <a:r>
              <a:rPr lang="da-DK" dirty="0">
                <a:latin typeface="Arial" panose="020B0604020202020204" pitchFamily="34" charset="0"/>
                <a:cs typeface="Arial" panose="020B0604020202020204" pitchFamily="34" charset="0"/>
              </a:rPr>
              <a:t>hvorfor søvn og genopladning er vigtig, og hvordan </a:t>
            </a:r>
            <a:r>
              <a:rPr lang="da-DK" dirty="0" smtClean="0">
                <a:latin typeface="Arial" panose="020B0604020202020204" pitchFamily="34" charset="0"/>
                <a:cs typeface="Arial" panose="020B0604020202020204" pitchFamily="34" charset="0"/>
              </a:rPr>
              <a:t>du </a:t>
            </a:r>
            <a:r>
              <a:rPr lang="da-DK" dirty="0">
                <a:latin typeface="Arial" panose="020B0604020202020204" pitchFamily="34" charset="0"/>
                <a:cs typeface="Arial" panose="020B0604020202020204" pitchFamily="34" charset="0"/>
              </a:rPr>
              <a:t>kan bidrage til at understøtte dette i en travl hverdag. </a:t>
            </a: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5331" y="904126"/>
            <a:ext cx="3487858" cy="5233096"/>
          </a:xfrm>
          <a:prstGeom prst="rect">
            <a:avLst/>
          </a:prstGeom>
        </p:spPr>
      </p:pic>
    </p:spTree>
    <p:extLst>
      <p:ext uri="{BB962C8B-B14F-4D97-AF65-F5344CB8AC3E}">
        <p14:creationId xmlns:p14="http://schemas.microsoft.com/office/powerpoint/2010/main" val="1006757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Spørgekort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1196672" y="2239259"/>
            <a:ext cx="6663473" cy="2949525"/>
          </a:xfrm>
          <a:prstGeom prst="rect">
            <a:avLst/>
          </a:prstGeom>
          <a:noFill/>
        </p:spPr>
        <p:txBody>
          <a:bodyPr wrap="square" lIns="108000" rtlCol="0">
            <a:spAutoFit/>
          </a:bodyPr>
          <a:lstStyle/>
          <a:p>
            <a:pPr>
              <a:lnSpc>
                <a:spcPct val="150000"/>
              </a:lnSpc>
            </a:pPr>
            <a:r>
              <a:rPr lang="da-DK" dirty="0" smtClean="0">
                <a:latin typeface="Arial" panose="020B0604020202020204" pitchFamily="34" charset="0"/>
                <a:cs typeface="Arial" panose="020B0604020202020204" pitchFamily="34" charset="0"/>
              </a:rPr>
              <a:t>Alle får udleveret et spørgekort</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Find sammen to &amp; to.</a:t>
            </a:r>
          </a:p>
          <a:p>
            <a:pPr>
              <a:lnSpc>
                <a:spcPct val="150000"/>
              </a:lnSpc>
            </a:pPr>
            <a:r>
              <a:rPr lang="da-DK" dirty="0" smtClean="0">
                <a:latin typeface="Arial" panose="020B0604020202020204" pitchFamily="34" charset="0"/>
                <a:cs typeface="Arial" panose="020B0604020202020204" pitchFamily="34" charset="0"/>
              </a:rPr>
              <a:t>Læs spørgekortet og besvar det.</a:t>
            </a:r>
          </a:p>
          <a:p>
            <a:pPr>
              <a:lnSpc>
                <a:spcPct val="150000"/>
              </a:lnSpc>
            </a:pPr>
            <a:r>
              <a:rPr lang="da-DK" dirty="0" smtClean="0">
                <a:latin typeface="Arial" panose="020B0604020202020204" pitchFamily="34" charset="0"/>
                <a:cs typeface="Arial" panose="020B0604020202020204" pitchFamily="34" charset="0"/>
              </a:rPr>
              <a:t>Herefter bytter I kort og finder en ny makker osv.</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Varighed ca. 5-10 min.</a:t>
            </a:r>
            <a:endParaRPr lang="da-DK" dirty="0">
              <a:latin typeface="Arial" panose="020B0604020202020204" pitchFamily="34" charset="0"/>
              <a:cs typeface="Arial" panose="020B0604020202020204" pitchFamily="34" charset="0"/>
            </a:endParaRPr>
          </a:p>
        </p:txBody>
      </p:sp>
      <p:pic>
        <p:nvPicPr>
          <p:cNvPr id="2" name="Billed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46755" y="994126"/>
            <a:ext cx="3182530" cy="4774988"/>
          </a:xfrm>
          <a:prstGeom prst="rect">
            <a:avLst/>
          </a:prstGeom>
        </p:spPr>
      </p:pic>
    </p:spTree>
    <p:extLst>
      <p:ext uri="{BB962C8B-B14F-4D97-AF65-F5344CB8AC3E}">
        <p14:creationId xmlns:p14="http://schemas.microsoft.com/office/powerpoint/2010/main" val="914637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40427" y="53598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Balance i hverdagen</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934191" y="1450058"/>
            <a:ext cx="10276115" cy="4601260"/>
          </a:xfrm>
          <a:prstGeom prst="rect">
            <a:avLst/>
          </a:prstGeom>
        </p:spPr>
        <p:txBody>
          <a:bodyPr wrap="square">
            <a:spAutoFit/>
          </a:bodyPr>
          <a:lstStyle/>
          <a:p>
            <a:pPr>
              <a:lnSpc>
                <a:spcPct val="150000"/>
              </a:lnSpc>
              <a:spcAft>
                <a:spcPts val="800"/>
              </a:spcAft>
            </a:pPr>
            <a:r>
              <a:rPr lang="da-DK" sz="1400" dirty="0">
                <a:latin typeface="Arial" panose="020B0604020202020204" pitchFamily="34" charset="0"/>
                <a:ea typeface="Times New Roman" panose="02020603050405020304" pitchFamily="18" charset="0"/>
                <a:cs typeface="Arial" panose="020B0604020202020204" pitchFamily="34" charset="0"/>
              </a:rPr>
              <a:t>At skabe et </a:t>
            </a:r>
            <a:r>
              <a:rPr lang="da-DK" sz="1400" dirty="0" smtClean="0">
                <a:latin typeface="Arial" panose="020B0604020202020204" pitchFamily="34" charset="0"/>
                <a:ea typeface="Times New Roman" panose="02020603050405020304" pitchFamily="18" charset="0"/>
                <a:cs typeface="Arial" panose="020B0604020202020204" pitchFamily="34" charset="0"/>
              </a:rPr>
              <a:t>balanceret liv, </a:t>
            </a:r>
            <a:r>
              <a:rPr lang="da-DK" sz="1400" dirty="0">
                <a:latin typeface="Arial" panose="020B0604020202020204" pitchFamily="34" charset="0"/>
                <a:ea typeface="Times New Roman" panose="02020603050405020304" pitchFamily="18" charset="0"/>
                <a:cs typeface="Arial" panose="020B0604020202020204" pitchFamily="34" charset="0"/>
              </a:rPr>
              <a:t>hvor der er plads til sporten, skolen, familien, </a:t>
            </a:r>
            <a:r>
              <a:rPr lang="da-DK" sz="1400" dirty="0" smtClean="0">
                <a:latin typeface="Arial" panose="020B0604020202020204" pitchFamily="34" charset="0"/>
                <a:ea typeface="Times New Roman" panose="02020603050405020304" pitchFamily="18" charset="0"/>
                <a:cs typeface="Arial" panose="020B0604020202020204" pitchFamily="34" charset="0"/>
              </a:rPr>
              <a:t>venner og </a:t>
            </a:r>
            <a:r>
              <a:rPr lang="da-DK" sz="1400" dirty="0">
                <a:latin typeface="Arial" panose="020B0604020202020204" pitchFamily="34" charset="0"/>
                <a:ea typeface="Times New Roman" panose="02020603050405020304" pitchFamily="18" charset="0"/>
                <a:cs typeface="Arial" panose="020B0604020202020204" pitchFamily="34" charset="0"/>
              </a:rPr>
              <a:t>egen </a:t>
            </a:r>
            <a:r>
              <a:rPr lang="da-DK" sz="1400" dirty="0" smtClean="0">
                <a:latin typeface="Arial" panose="020B0604020202020204" pitchFamily="34" charset="0"/>
                <a:ea typeface="Times New Roman" panose="02020603050405020304" pitchFamily="18" charset="0"/>
                <a:cs typeface="Arial" panose="020B0604020202020204" pitchFamily="34" charset="0"/>
              </a:rPr>
              <a:t>tid, </a:t>
            </a:r>
            <a:r>
              <a:rPr lang="da-DK" sz="1400" dirty="0">
                <a:latin typeface="Arial" panose="020B0604020202020204" pitchFamily="34" charset="0"/>
                <a:ea typeface="Times New Roman" panose="02020603050405020304" pitchFamily="18" charset="0"/>
                <a:cs typeface="Arial" panose="020B0604020202020204" pitchFamily="34" charset="0"/>
              </a:rPr>
              <a:t>er svært og hårdt – men nødvendigt.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Det </a:t>
            </a:r>
            <a:r>
              <a:rPr lang="da-DK" sz="1400" dirty="0">
                <a:latin typeface="Arial" panose="020B0604020202020204" pitchFamily="34" charset="0"/>
                <a:ea typeface="Times New Roman" panose="02020603050405020304" pitchFamily="18" charset="0"/>
                <a:cs typeface="Arial" panose="020B0604020202020204" pitchFamily="34" charset="0"/>
              </a:rPr>
              <a:t>er godt </a:t>
            </a:r>
            <a:r>
              <a:rPr lang="da-DK" sz="1400" dirty="0" smtClean="0">
                <a:latin typeface="Arial" panose="020B0604020202020204" pitchFamily="34" charset="0"/>
                <a:ea typeface="Times New Roman" panose="02020603050405020304" pitchFamily="18" charset="0"/>
                <a:cs typeface="Arial" panose="020B0604020202020204" pitchFamily="34" charset="0"/>
              </a:rPr>
              <a:t>for dit barns </a:t>
            </a:r>
            <a:r>
              <a:rPr lang="da-DK" sz="1400" dirty="0">
                <a:latin typeface="Arial" panose="020B0604020202020204" pitchFamily="34" charset="0"/>
                <a:ea typeface="Times New Roman" panose="02020603050405020304" pitchFamily="18" charset="0"/>
                <a:cs typeface="Arial" panose="020B0604020202020204" pitchFamily="34" charset="0"/>
              </a:rPr>
              <a:t>trivsel samt sportslige- og faglige udvikling, at alle voksne omkring </a:t>
            </a:r>
            <a:r>
              <a:rPr lang="da-DK" sz="1400" dirty="0" smtClean="0">
                <a:latin typeface="Arial" panose="020B0604020202020204" pitchFamily="34" charset="0"/>
                <a:ea typeface="Times New Roman" panose="02020603050405020304" pitchFamily="18" charset="0"/>
                <a:cs typeface="Arial" panose="020B0604020202020204" pitchFamily="34" charset="0"/>
              </a:rPr>
              <a:t>dit barn ser ham/hende </a:t>
            </a:r>
            <a:r>
              <a:rPr lang="da-DK" sz="1400" dirty="0">
                <a:latin typeface="Arial" panose="020B0604020202020204" pitchFamily="34" charset="0"/>
                <a:ea typeface="Times New Roman" panose="02020603050405020304" pitchFamily="18" charset="0"/>
                <a:cs typeface="Arial" panose="020B0604020202020204" pitchFamily="34" charset="0"/>
              </a:rPr>
              <a:t>som et helt menneske.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endParaRPr lang="da-DK" sz="1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a:latin typeface="Arial" panose="020B0604020202020204" pitchFamily="34" charset="0"/>
                <a:ea typeface="Times New Roman" panose="02020603050405020304" pitchFamily="18" charset="0"/>
                <a:cs typeface="Arial" panose="020B0604020202020204" pitchFamily="34" charset="0"/>
              </a:rPr>
              <a:t>For at skabe balance og overblik i hverdagen, kan det </a:t>
            </a:r>
            <a:r>
              <a:rPr lang="da-DK" sz="1400" dirty="0" smtClean="0">
                <a:latin typeface="Arial" panose="020B0604020202020204" pitchFamily="34" charset="0"/>
                <a:ea typeface="Times New Roman" panose="02020603050405020304" pitchFamily="18" charset="0"/>
                <a:cs typeface="Arial" panose="020B0604020202020204" pitchFamily="34" charset="0"/>
              </a:rPr>
              <a:t>være fornuftigt</a:t>
            </a:r>
            <a:r>
              <a:rPr lang="da-DK" sz="1400" dirty="0">
                <a:latin typeface="Arial" panose="020B0604020202020204" pitchFamily="34" charset="0"/>
                <a:ea typeface="Times New Roman" panose="02020603050405020304" pitchFamily="18" charset="0"/>
                <a:cs typeface="Arial" panose="020B0604020202020204" pitchFamily="34" charset="0"/>
              </a:rPr>
              <a:t>, at du og dit barn laver en ugeplan sammen. </a:t>
            </a:r>
          </a:p>
          <a:p>
            <a:pPr>
              <a:lnSpc>
                <a:spcPct val="150000"/>
              </a:lnSpc>
            </a:pPr>
            <a:endParaRPr lang="da-DK" sz="1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smtClean="0">
                <a:latin typeface="Arial" panose="020B0604020202020204" pitchFamily="34" charset="0"/>
                <a:ea typeface="Times New Roman" panose="02020603050405020304" pitchFamily="18" charset="0"/>
                <a:cs typeface="Arial" panose="020B0604020202020204" pitchFamily="34" charset="0"/>
              </a:rPr>
              <a:t>Ugeplanen hjælper med overblik</a:t>
            </a:r>
            <a:r>
              <a:rPr lang="da-DK" sz="1400" dirty="0">
                <a:latin typeface="Arial" panose="020B0604020202020204" pitchFamily="34" charset="0"/>
                <a:ea typeface="Times New Roman" panose="02020603050405020304" pitchFamily="18" charset="0"/>
                <a:cs typeface="Arial" panose="020B0604020202020204" pitchFamily="34" charset="0"/>
              </a:rPr>
              <a:t>.</a:t>
            </a:r>
            <a:r>
              <a:rPr lang="da-DK" sz="1400" dirty="0" smtClean="0">
                <a:latin typeface="Arial" panose="020B0604020202020204" pitchFamily="34" charset="0"/>
                <a:ea typeface="Times New Roman" panose="02020603050405020304" pitchFamily="18" charset="0"/>
                <a:cs typeface="Arial" panose="020B0604020202020204" pitchFamily="34" charset="0"/>
              </a:rPr>
              <a:t> </a:t>
            </a:r>
          </a:p>
          <a:p>
            <a:pPr marL="285750" indent="-285750">
              <a:lnSpc>
                <a:spcPct val="150000"/>
              </a:lnSpc>
              <a:buFont typeface="Arial" panose="020B0604020202020204" pitchFamily="34" charset="0"/>
              <a:buChar char="•"/>
            </a:pPr>
            <a:r>
              <a:rPr lang="da-DK" sz="1400" dirty="0">
                <a:latin typeface="Arial" panose="020B0604020202020204" pitchFamily="34" charset="0"/>
                <a:ea typeface="Times New Roman" panose="02020603050405020304" pitchFamily="18" charset="0"/>
                <a:cs typeface="Arial" panose="020B0604020202020204" pitchFamily="34" charset="0"/>
              </a:rPr>
              <a:t>S</a:t>
            </a:r>
            <a:r>
              <a:rPr lang="da-DK" sz="1400" dirty="0" smtClean="0">
                <a:latin typeface="Arial" panose="020B0604020202020204" pitchFamily="34" charset="0"/>
                <a:ea typeface="Times New Roman" panose="02020603050405020304" pitchFamily="18" charset="0"/>
                <a:cs typeface="Arial" panose="020B0604020202020204" pitchFamily="34" charset="0"/>
              </a:rPr>
              <a:t>kole, lektier, transport, sport, spise, sove. </a:t>
            </a:r>
          </a:p>
          <a:p>
            <a:pPr marL="285750" indent="-285750">
              <a:lnSpc>
                <a:spcPct val="150000"/>
              </a:lnSpc>
              <a:buFont typeface="Arial" panose="020B0604020202020204" pitchFamily="34" charset="0"/>
              <a:buChar char="•"/>
            </a:pPr>
            <a:r>
              <a:rPr lang="da-DK" sz="1400" dirty="0" smtClean="0">
                <a:latin typeface="Arial" panose="020B0604020202020204" pitchFamily="34" charset="0"/>
                <a:ea typeface="Times New Roman" panose="02020603050405020304" pitchFamily="18" charset="0"/>
                <a:cs typeface="Arial" panose="020B0604020202020204" pitchFamily="34" charset="0"/>
              </a:rPr>
              <a:t>Konkurrencer, familieaktiviteter, venner eller egen tid. </a:t>
            </a: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Hvilke dage er der overskud til huslige pligter, hvilke er der ikke. (at give tilbage)</a:t>
            </a:r>
          </a:p>
          <a:p>
            <a:pPr marL="285750" indent="-285750">
              <a:lnSpc>
                <a:spcPct val="150000"/>
              </a:lnSpc>
              <a:buFont typeface="Arial" panose="020B0604020202020204" pitchFamily="34" charset="0"/>
              <a:buChar char="•"/>
            </a:pPr>
            <a:endParaRPr lang="da-DK" sz="1400" dirty="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Obs. </a:t>
            </a:r>
            <a:r>
              <a:rPr lang="da-DK" sz="1400" dirty="0">
                <a:latin typeface="Arial" panose="020B0604020202020204" pitchFamily="34" charset="0"/>
                <a:cs typeface="Arial" panose="020B0604020202020204" pitchFamily="34" charset="0"/>
              </a:rPr>
              <a:t>Pas på ikke at gøre dit barn ”uselvstændigt” ved at passe på ham/hende pga. tidspresset.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Dit </a:t>
            </a:r>
            <a:r>
              <a:rPr lang="da-DK" sz="1400" dirty="0">
                <a:latin typeface="Arial" panose="020B0604020202020204" pitchFamily="34" charset="0"/>
                <a:cs typeface="Arial" panose="020B0604020202020204" pitchFamily="34" charset="0"/>
              </a:rPr>
              <a:t>barn har godt af at lære huslige pligter, da han/hun en dag skal stå på egne ben. </a:t>
            </a:r>
          </a:p>
        </p:txBody>
      </p:sp>
    </p:spTree>
    <p:extLst>
      <p:ext uri="{BB962C8B-B14F-4D97-AF65-F5344CB8AC3E}">
        <p14:creationId xmlns:p14="http://schemas.microsoft.com/office/powerpoint/2010/main" val="17969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Billede 3"/>
          <p:cNvPicPr>
            <a:picLocks noChangeAspect="1"/>
          </p:cNvPicPr>
          <p:nvPr/>
        </p:nvPicPr>
        <p:blipFill>
          <a:blip r:embed="rId4"/>
          <a:stretch>
            <a:fillRect/>
          </a:stretch>
        </p:blipFill>
        <p:spPr>
          <a:xfrm>
            <a:off x="6872597" y="334798"/>
            <a:ext cx="4886823" cy="6125380"/>
          </a:xfrm>
          <a:prstGeom prst="rect">
            <a:avLst/>
          </a:prstGeom>
        </p:spPr>
      </p:pic>
      <p:sp>
        <p:nvSpPr>
          <p:cNvPr id="5" name="Rektangel 4"/>
          <p:cNvSpPr/>
          <p:nvPr/>
        </p:nvSpPr>
        <p:spPr>
          <a:xfrm>
            <a:off x="622218" y="1435275"/>
            <a:ext cx="6336722" cy="3831818"/>
          </a:xfrm>
          <a:prstGeom prst="rect">
            <a:avLst/>
          </a:prstGeom>
        </p:spPr>
        <p:txBody>
          <a:bodyPr wrap="square">
            <a:spAutoFit/>
          </a:bodyPr>
          <a:lstStyle/>
          <a:p>
            <a:pPr marL="285750" indent="-285750">
              <a:lnSpc>
                <a:spcPct val="150000"/>
              </a:lnSpc>
              <a:buFont typeface="Arial" panose="020B0604020202020204" pitchFamily="34" charset="0"/>
              <a:buChar char="•"/>
            </a:pPr>
            <a:r>
              <a:rPr lang="da-DK" dirty="0">
                <a:latin typeface="Arial" panose="020B0604020202020204" pitchFamily="34" charset="0"/>
                <a:cs typeface="Arial" panose="020B0604020202020204" pitchFamily="34" charset="0"/>
              </a:rPr>
              <a:t>Til og fravalg. I forhold til belastning og langsigtede mål. </a:t>
            </a:r>
            <a:endParaRPr lang="da-DK"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dirty="0" smtClean="0">
                <a:latin typeface="Arial" panose="020B0604020202020204" pitchFamily="34" charset="0"/>
                <a:cs typeface="Arial" panose="020B0604020202020204" pitchFamily="34" charset="0"/>
              </a:rPr>
              <a:t>Sikre balance og trivsel.</a:t>
            </a:r>
          </a:p>
          <a:p>
            <a:pPr marL="285750" indent="-285750">
              <a:lnSpc>
                <a:spcPct val="150000"/>
              </a:lnSpc>
              <a:buFont typeface="Arial" panose="020B0604020202020204" pitchFamily="34" charset="0"/>
              <a:buChar char="•"/>
            </a:pPr>
            <a:r>
              <a:rPr lang="da-DK" dirty="0" smtClean="0">
                <a:latin typeface="Arial" panose="020B0604020202020204" pitchFamily="34" charset="0"/>
                <a:cs typeface="Arial" panose="020B0604020202020204" pitchFamily="34" charset="0"/>
              </a:rPr>
              <a:t>Planlægning ved spidsbelastning i skole og sport.</a:t>
            </a:r>
          </a:p>
          <a:p>
            <a:pPr marL="285750" indent="-285750">
              <a:lnSpc>
                <a:spcPct val="150000"/>
              </a:lnSpc>
              <a:buFont typeface="Arial" panose="020B0604020202020204" pitchFamily="34" charset="0"/>
              <a:buChar char="•"/>
            </a:pPr>
            <a:endParaRPr lang="da-DK" dirty="0">
              <a:latin typeface="Arial" panose="020B0604020202020204" pitchFamily="34" charset="0"/>
              <a:cs typeface="Arial" panose="020B0604020202020204" pitchFamily="34" charset="0"/>
            </a:endParaRPr>
          </a:p>
          <a:p>
            <a:pPr>
              <a:lnSpc>
                <a:spcPct val="150000"/>
              </a:lnSpc>
            </a:pPr>
            <a:endParaRPr lang="da-DK"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dirty="0" smtClean="0">
                <a:latin typeface="Arial" panose="020B0604020202020204" pitchFamily="34" charset="0"/>
                <a:ea typeface="Times New Roman" panose="02020603050405020304" pitchFamily="18" charset="0"/>
                <a:cs typeface="Arial" panose="020B0604020202020204" pitchFamily="34" charset="0"/>
              </a:rPr>
              <a:t>Planlægning </a:t>
            </a:r>
            <a:r>
              <a:rPr lang="da-DK" dirty="0">
                <a:latin typeface="Arial" panose="020B0604020202020204" pitchFamily="34" charset="0"/>
                <a:ea typeface="Times New Roman" panose="02020603050405020304" pitchFamily="18" charset="0"/>
                <a:cs typeface="Arial" panose="020B0604020202020204" pitchFamily="34" charset="0"/>
              </a:rPr>
              <a:t>skal ikke benyttes for at ”nå mere”, det skal benyttes for at nå det hele på en god måde. </a:t>
            </a: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37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657547" y="457609"/>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Søvn</a:t>
            </a:r>
            <a:endParaRPr lang="da-DK" sz="4000" b="1" spc="300" dirty="0">
              <a:solidFill>
                <a:srgbClr val="E7334B"/>
              </a:solidFill>
              <a:latin typeface="Arial Black" panose="020B0604020202020204" pitchFamily="34" charset="0"/>
              <a:cs typeface="Arial Black" panose="020B0604020202020204" pitchFamily="34" charset="0"/>
            </a:endParaRPr>
          </a:p>
        </p:txBody>
      </p:sp>
      <p:pic>
        <p:nvPicPr>
          <p:cNvPr id="2" name="Billed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09907" y="1969999"/>
            <a:ext cx="4411038" cy="2939957"/>
          </a:xfrm>
          <a:prstGeom prst="rect">
            <a:avLst/>
          </a:prstGeom>
        </p:spPr>
      </p:pic>
      <p:sp>
        <p:nvSpPr>
          <p:cNvPr id="5" name="Rektangel 4"/>
          <p:cNvSpPr/>
          <p:nvPr/>
        </p:nvSpPr>
        <p:spPr>
          <a:xfrm>
            <a:off x="657547" y="1454818"/>
            <a:ext cx="6426729" cy="4899868"/>
          </a:xfrm>
          <a:prstGeom prst="rect">
            <a:avLst/>
          </a:prstGeom>
        </p:spPr>
        <p:txBody>
          <a:bodyPr wrap="square">
            <a:spAutoFit/>
          </a:bodyPr>
          <a:lstStyle/>
          <a:p>
            <a:pPr>
              <a:lnSpc>
                <a:spcPct val="150000"/>
              </a:lnSpc>
            </a:pPr>
            <a:r>
              <a:rPr lang="da-DK" sz="1400" dirty="0">
                <a:latin typeface="Arial" panose="020B0604020202020204" pitchFamily="34" charset="0"/>
                <a:cs typeface="Arial" panose="020B0604020202020204" pitchFamily="34" charset="0"/>
              </a:rPr>
              <a:t>Spørger man eliteatleter peger de på søvn som den allervigtigste restitutionsfaktor (Venter 2012). </a:t>
            </a:r>
          </a:p>
          <a:p>
            <a:pPr>
              <a:lnSpc>
                <a:spcPct val="150000"/>
              </a:lnSpc>
            </a:pP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Når dit </a:t>
            </a:r>
            <a:r>
              <a:rPr lang="da-DK" sz="1400" dirty="0">
                <a:latin typeface="Arial" panose="020B0604020202020204" pitchFamily="34" charset="0"/>
                <a:cs typeface="Arial" panose="020B0604020202020204" pitchFamily="34" charset="0"/>
              </a:rPr>
              <a:t>barn falder i søvn startes et ”opvaskeprogram” i </a:t>
            </a:r>
            <a:r>
              <a:rPr lang="da-DK" sz="1400" dirty="0" smtClean="0">
                <a:latin typeface="Arial" panose="020B0604020202020204" pitchFamily="34" charset="0"/>
                <a:cs typeface="Arial" panose="020B0604020202020204" pitchFamily="34" charset="0"/>
              </a:rPr>
              <a:t>hjernen. Hjernen bruger ca</a:t>
            </a:r>
            <a:r>
              <a:rPr lang="da-DK" sz="1400" dirty="0">
                <a:latin typeface="Arial" panose="020B0604020202020204" pitchFamily="34" charset="0"/>
                <a:cs typeface="Arial" panose="020B0604020202020204" pitchFamily="34" charset="0"/>
              </a:rPr>
              <a:t>. 25% af den normale daglige </a:t>
            </a:r>
            <a:r>
              <a:rPr lang="da-DK" sz="1400" dirty="0" smtClean="0">
                <a:latin typeface="Arial" panose="020B0604020202020204" pitchFamily="34" charset="0"/>
                <a:cs typeface="Arial" panose="020B0604020202020204" pitchFamily="34" charset="0"/>
              </a:rPr>
              <a:t>energiomsætning på at bearbejde dagens indtryk. </a:t>
            </a: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For </a:t>
            </a:r>
            <a:r>
              <a:rPr lang="da-DK" sz="1400" dirty="0">
                <a:latin typeface="Arial" panose="020B0604020202020204" pitchFamily="34" charset="0"/>
                <a:cs typeface="Arial" panose="020B0604020202020204" pitchFamily="34" charset="0"/>
              </a:rPr>
              <a:t>lidt og/eller dårlig kvalitetssøvn er lig med mangelfuld ”oprydning”. </a:t>
            </a:r>
            <a:endParaRPr lang="da-DK" sz="1400" dirty="0" smtClean="0">
              <a:latin typeface="Arial" panose="020B0604020202020204" pitchFamily="34" charset="0"/>
              <a:cs typeface="Arial" panose="020B0604020202020204" pitchFamily="34" charset="0"/>
            </a:endParaRPr>
          </a:p>
          <a:p>
            <a:pPr>
              <a:lnSpc>
                <a:spcPct val="150000"/>
              </a:lnSpc>
            </a:pP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Konsekvens over tid:</a:t>
            </a: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Gradvist </a:t>
            </a:r>
            <a:r>
              <a:rPr lang="da-DK" sz="1400" dirty="0">
                <a:latin typeface="Arial" panose="020B0604020202020204" pitchFamily="34" charset="0"/>
                <a:cs typeface="Arial" panose="020B0604020202020204" pitchFamily="34" charset="0"/>
              </a:rPr>
              <a:t>dårlig udgave af sig </a:t>
            </a:r>
            <a:r>
              <a:rPr lang="da-DK" sz="1400" dirty="0" smtClean="0">
                <a:latin typeface="Arial" panose="020B0604020202020204" pitchFamily="34" charset="0"/>
                <a:cs typeface="Arial" panose="020B0604020202020204" pitchFamily="34" charset="0"/>
              </a:rPr>
              <a:t>selv.</a:t>
            </a: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Risiko for </a:t>
            </a:r>
            <a:r>
              <a:rPr lang="da-DK" sz="1400" dirty="0">
                <a:latin typeface="Arial" panose="020B0604020202020204" pitchFamily="34" charset="0"/>
                <a:cs typeface="Arial" panose="020B0604020202020204" pitchFamily="34" charset="0"/>
              </a:rPr>
              <a:t>negative sociale, indlæringsmæssige, helbredsmæssige og præstationsmæssige </a:t>
            </a:r>
            <a:r>
              <a:rPr lang="da-DK" sz="1400" dirty="0" smtClean="0">
                <a:latin typeface="Arial" panose="020B0604020202020204" pitchFamily="34" charset="0"/>
                <a:cs typeface="Arial" panose="020B0604020202020204" pitchFamily="34" charset="0"/>
              </a:rPr>
              <a:t>konsekvenser.</a:t>
            </a:r>
          </a:p>
          <a:p>
            <a:pPr marL="285750" indent="-285750">
              <a:lnSpc>
                <a:spcPct val="150000"/>
              </a:lnSpc>
              <a:buFont typeface="Arial" panose="020B0604020202020204" pitchFamily="34" charset="0"/>
              <a:buChar char="•"/>
            </a:pPr>
            <a:endParaRPr lang="da-DK" sz="1400" dirty="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Uhensigtsmæssigt  </a:t>
            </a:r>
            <a:r>
              <a:rPr lang="da-DK" sz="1400" dirty="0">
                <a:latin typeface="Arial" panose="020B0604020202020204" pitchFamily="34" charset="0"/>
                <a:cs typeface="Arial" panose="020B0604020202020204" pitchFamily="34" charset="0"/>
              </a:rPr>
              <a:t>i denne vigtige </a:t>
            </a:r>
            <a:r>
              <a:rPr lang="da-DK" sz="1400" dirty="0" smtClean="0">
                <a:latin typeface="Arial" panose="020B0604020202020204" pitchFamily="34" charset="0"/>
                <a:cs typeface="Arial" panose="020B0604020202020204" pitchFamily="34" charset="0"/>
              </a:rPr>
              <a:t>udviklingsfase.</a:t>
            </a:r>
            <a:endParaRPr lang="da-DK"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47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705048" y="642410"/>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Søvn</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1005444" y="1387064"/>
            <a:ext cx="7260978" cy="3970318"/>
          </a:xfrm>
          <a:prstGeom prst="rect">
            <a:avLst/>
          </a:prstGeom>
        </p:spPr>
        <p:txBody>
          <a:bodyPr wrap="square">
            <a:spAutoFit/>
          </a:bodyPr>
          <a:lstStyle/>
          <a:p>
            <a:pPr>
              <a:lnSpc>
                <a:spcPct val="150000"/>
              </a:lnSpc>
              <a:spcAft>
                <a:spcPts val="0"/>
              </a:spcAft>
            </a:pPr>
            <a:r>
              <a:rPr lang="da-DK" sz="1400" b="1" dirty="0">
                <a:latin typeface="Arial" panose="020B0604020202020204" pitchFamily="34" charset="0"/>
                <a:ea typeface="Times New Roman" panose="02020603050405020304" pitchFamily="18" charset="0"/>
                <a:cs typeface="Arial" panose="020B0604020202020204" pitchFamily="34" charset="0"/>
              </a:rPr>
              <a:t>Søvnmængde</a:t>
            </a:r>
            <a:endParaRPr lang="da-DK" sz="1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Anbefalet søvn til 6-13 årig: 9-11 timer og anbefalet søvn til 14-17 årig: 8-10 timer. </a:t>
            </a: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Middagslur kan være gavnligt, især i weekenden, men sørg for ikke at overgøre det, da det kan påvirke nattesøvnen.</a:t>
            </a: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At gå tidligt i seng og holde en regelmæssig sengetid kan hjælpe med at stabilisere søvnrytmen og forbedre søvnkvaliteten.</a:t>
            </a: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At få ekstra søvn i weekenden kan delvist kompensere for tabt søvn i løbet af ugen, men det kan ikke fuldstændigt opveje søvnunderskud</a:t>
            </a:r>
            <a:r>
              <a:rPr lang="da-DK" sz="1400" dirty="0" smtClean="0">
                <a:latin typeface="Arial" panose="020B0604020202020204" pitchFamily="34" charset="0"/>
                <a:ea typeface="Times New Roman" panose="02020603050405020304" pitchFamily="18" charset="0"/>
                <a:cs typeface="Arial" panose="020B0604020202020204" pitchFamily="34" charset="0"/>
              </a:rPr>
              <a:t>.</a:t>
            </a:r>
          </a:p>
          <a:p>
            <a:pPr lvl="0">
              <a:lnSpc>
                <a:spcPct val="150000"/>
              </a:lnSpc>
              <a:spcAft>
                <a:spcPts val="0"/>
              </a:spcAft>
            </a:pPr>
            <a:endParaRPr lang="da-DK" sz="1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r>
              <a:rPr lang="da-DK" sz="1400" b="1" dirty="0">
                <a:latin typeface="Arial" panose="020B0604020202020204" pitchFamily="34" charset="0"/>
                <a:ea typeface="Times New Roman" panose="02020603050405020304" pitchFamily="18" charset="0"/>
                <a:cs typeface="Arial" panose="020B0604020202020204" pitchFamily="34" charset="0"/>
              </a:rPr>
              <a:t>Søvnrytme</a:t>
            </a:r>
            <a:endParaRPr lang="da-DK" sz="1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At etablere en fast søvnplan og holde fast i den, også i weekenden, kan hjælpe med at regulere kroppens indre ur og forbedre søvnkvaliteten</a:t>
            </a:r>
            <a:r>
              <a:rPr lang="da-DK" sz="1400" dirty="0" smtClean="0">
                <a:latin typeface="Arial" panose="020B0604020202020204" pitchFamily="34" charset="0"/>
                <a:ea typeface="Times New Roman" panose="02020603050405020304" pitchFamily="18" charset="0"/>
                <a:cs typeface="Arial" panose="020B0604020202020204" pitchFamily="34" charset="0"/>
              </a:rPr>
              <a:t>.</a:t>
            </a:r>
            <a:endParaRPr lang="da-DK" sz="1400"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66422" y="1147359"/>
            <a:ext cx="3181132" cy="4772891"/>
          </a:xfrm>
          <a:prstGeom prst="rect">
            <a:avLst/>
          </a:prstGeom>
        </p:spPr>
      </p:pic>
    </p:spTree>
    <p:extLst>
      <p:ext uri="{BB962C8B-B14F-4D97-AF65-F5344CB8AC3E}">
        <p14:creationId xmlns:p14="http://schemas.microsoft.com/office/powerpoint/2010/main" val="250524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705048" y="642410"/>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Søvn</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1005443" y="1387064"/>
            <a:ext cx="8898577" cy="4616648"/>
          </a:xfrm>
          <a:prstGeom prst="rect">
            <a:avLst/>
          </a:prstGeom>
        </p:spPr>
        <p:txBody>
          <a:bodyPr wrap="square">
            <a:spAutoFit/>
          </a:bodyPr>
          <a:lstStyle/>
          <a:p>
            <a:pPr>
              <a:lnSpc>
                <a:spcPct val="150000"/>
              </a:lnSpc>
              <a:spcAft>
                <a:spcPts val="0"/>
              </a:spcAft>
            </a:pPr>
            <a:r>
              <a:rPr lang="da-DK" sz="1400" b="1" dirty="0">
                <a:latin typeface="Arial" panose="020B0604020202020204" pitchFamily="34" charset="0"/>
                <a:ea typeface="Times New Roman" panose="02020603050405020304" pitchFamily="18" charset="0"/>
                <a:cs typeface="Arial" panose="020B0604020202020204" pitchFamily="34" charset="0"/>
              </a:rPr>
              <a:t>Søvnkvalitet</a:t>
            </a:r>
            <a:endParaRPr lang="da-DK" sz="1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Forberedelse til søvn, herunder eksponering for dagslys om dagen, kan hjælpe med at regulere søvn-vågne cyklussen.</a:t>
            </a: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Skab et behageligt sovemiljø ved at sikre, at soveværelset er køligt, mørkt, og roligt.</a:t>
            </a: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Undgå store måltider, hård fysisk aktivitet og koffein før sengetid, da disse faktorer kan forstyrre søvnen.</a:t>
            </a: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Reducer eksponeringen for skærmlys og skærmindhold før sengetid.</a:t>
            </a:r>
          </a:p>
          <a:p>
            <a:pPr>
              <a:lnSpc>
                <a:spcPct val="150000"/>
              </a:lnSpc>
              <a:spcAft>
                <a:spcPts val="0"/>
              </a:spcAft>
            </a:pPr>
            <a:r>
              <a:rPr lang="da-DK" sz="1400" b="1" dirty="0">
                <a:latin typeface="Arial" panose="020B0604020202020204" pitchFamily="34" charset="0"/>
                <a:ea typeface="Times New Roman" panose="02020603050405020304" pitchFamily="18" charset="0"/>
                <a:cs typeface="Arial" panose="020B0604020202020204" pitchFamily="34" charset="0"/>
              </a:rPr>
              <a:t> </a:t>
            </a:r>
            <a:endParaRPr lang="da-DK" sz="1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r>
              <a:rPr lang="da-DK" sz="1400" b="1" dirty="0">
                <a:latin typeface="Arial" panose="020B0604020202020204" pitchFamily="34" charset="0"/>
                <a:ea typeface="Times New Roman" panose="02020603050405020304" pitchFamily="18" charset="0"/>
                <a:cs typeface="Arial" panose="020B0604020202020204" pitchFamily="34" charset="0"/>
              </a:rPr>
              <a:t> </a:t>
            </a:r>
            <a:endParaRPr lang="da-DK" sz="1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r>
              <a:rPr lang="da-DK" sz="1400" b="1" dirty="0">
                <a:latin typeface="Arial" panose="020B0604020202020204" pitchFamily="34" charset="0"/>
                <a:ea typeface="Times New Roman" panose="02020603050405020304" pitchFamily="18" charset="0"/>
                <a:cs typeface="Arial" panose="020B0604020202020204" pitchFamily="34" charset="0"/>
              </a:rPr>
              <a:t>Skærmvaner</a:t>
            </a:r>
            <a:endParaRPr lang="da-DK" sz="1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Indfør klare rammer og retningslinjer for brugen af skærme om aftenen, og inddrag dit barn i processen for at sikre engagement og overholdelse.</a:t>
            </a: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Forklar betydningen af disse retningslinjer for god søvnkvalitet og generel sundhed.</a:t>
            </a: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Vær en rollemodel ved at demonstrere gode skærmvaner selv og engagere dig i alternative aktiviteter om aftenen, der ikke involverer skærmtid.</a:t>
            </a:r>
          </a:p>
        </p:txBody>
      </p:sp>
    </p:spTree>
    <p:extLst>
      <p:ext uri="{BB962C8B-B14F-4D97-AF65-F5344CB8AC3E}">
        <p14:creationId xmlns:p14="http://schemas.microsoft.com/office/powerpoint/2010/main" val="232102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Powerpoint skabelon.pptx  -  Skrivebeskyttet" id="{9F65EABE-AD78-4E10-9173-380B8BE5C4DD}" vid="{B2E418C7-1F34-46C7-B3EC-E7A5489480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0fd8fb3-0b55-40c5-8c15-3a3ad201fdd3" xsi:nil="true"/>
    <lcf76f155ced4ddcb4097134ff3c332f xmlns="20741a84-6104-4cdc-8c70-eca0c2de1303">
      <Terms xmlns="http://schemas.microsoft.com/office/infopath/2007/PartnerControls"/>
    </lcf76f155ced4ddcb4097134ff3c332f>
    <SharedWithUsers xmlns="30fd8fb3-0b55-40c5-8c15-3a3ad201fdd3">
      <UserInfo>
        <DisplayName>Bjarne Henriksen</DisplayName>
        <AccountId>511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73F81804712514682CCE7452CD89431" ma:contentTypeVersion="18" ma:contentTypeDescription="Opret et nyt dokument." ma:contentTypeScope="" ma:versionID="8dd473efd686f220ed1331555cc722ae">
  <xsd:schema xmlns:xsd="http://www.w3.org/2001/XMLSchema" xmlns:xs="http://www.w3.org/2001/XMLSchema" xmlns:p="http://schemas.microsoft.com/office/2006/metadata/properties" xmlns:ns2="20741a84-6104-4cdc-8c70-eca0c2de1303" xmlns:ns3="30fd8fb3-0b55-40c5-8c15-3a3ad201fdd3" targetNamespace="http://schemas.microsoft.com/office/2006/metadata/properties" ma:root="true" ma:fieldsID="4c65d4a3ca1283531a114c3fb5def228" ns2:_="" ns3:_="">
    <xsd:import namespace="20741a84-6104-4cdc-8c70-eca0c2de1303"/>
    <xsd:import namespace="30fd8fb3-0b55-40c5-8c15-3a3ad201fd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41a84-6104-4cdc-8c70-eca0c2de1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ed20f0dd-e1f0-4e77-8298-b8f9fd3871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fd8fb3-0b55-40c5-8c15-3a3ad201fdd3"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797c4700-08ce-440f-b646-854beea9609e}" ma:internalName="TaxCatchAll" ma:showField="CatchAllData" ma:web="30fd8fb3-0b55-40c5-8c15-3a3ad201f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A8E6CE-32DC-4443-886E-D1C151977CE4}">
  <ds:schemaRefs>
    <ds:schemaRef ds:uri="http://schemas.microsoft.com/sharepoint/v3/contenttype/forms"/>
  </ds:schemaRefs>
</ds:datastoreItem>
</file>

<file path=customXml/itemProps2.xml><?xml version="1.0" encoding="utf-8"?>
<ds:datastoreItem xmlns:ds="http://schemas.openxmlformats.org/officeDocument/2006/customXml" ds:itemID="{BA77AE41-9A36-4903-BF1A-82717B13BD99}">
  <ds:schemaRefs>
    <ds:schemaRef ds:uri="http://purl.org/dc/terms/"/>
    <ds:schemaRef ds:uri="http://schemas.openxmlformats.org/package/2006/metadata/core-properties"/>
    <ds:schemaRef ds:uri="20741a84-6104-4cdc-8c70-eca0c2de1303"/>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30fd8fb3-0b55-40c5-8c15-3a3ad201fdd3"/>
    <ds:schemaRef ds:uri="http://www.w3.org/XML/1998/namespace"/>
  </ds:schemaRefs>
</ds:datastoreItem>
</file>

<file path=customXml/itemProps3.xml><?xml version="1.0" encoding="utf-8"?>
<ds:datastoreItem xmlns:ds="http://schemas.openxmlformats.org/officeDocument/2006/customXml" ds:itemID="{7358DE3F-376E-46BA-8F08-CE0F69CECC40}"/>
</file>

<file path=docProps/app.xml><?xml version="1.0" encoding="utf-8"?>
<Properties xmlns="http://schemas.openxmlformats.org/officeDocument/2006/extended-properties" xmlns:vt="http://schemas.openxmlformats.org/officeDocument/2006/docPropsVTypes">
  <Template>TD Powerpoint skabelon</Template>
  <TotalTime>1614</TotalTime>
  <Words>1951</Words>
  <Application>Microsoft Office PowerPoint</Application>
  <PresentationFormat>Widescreen</PresentationFormat>
  <Paragraphs>177</Paragraphs>
  <Slides>20</Slides>
  <Notes>20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20</vt:i4>
      </vt:variant>
    </vt:vector>
  </HeadingPairs>
  <TitlesOfParts>
    <vt:vector size="27" baseType="lpstr">
      <vt:lpstr>Arial</vt:lpstr>
      <vt:lpstr>Arial Black</vt:lpstr>
      <vt:lpstr>Calibri</vt:lpstr>
      <vt:lpstr>Calibri Light</vt:lpstr>
      <vt:lpstr>Symbol</vt:lpstr>
      <vt:lpstr>Times New Roman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Team 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Christina Teller</dc:creator>
  <cp:lastModifiedBy>Mia Duedal</cp:lastModifiedBy>
  <cp:revision>97</cp:revision>
  <dcterms:created xsi:type="dcterms:W3CDTF">2024-06-04T06:36:41Z</dcterms:created>
  <dcterms:modified xsi:type="dcterms:W3CDTF">2024-10-04T11:08:12Z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0x010100473F81804712514682CCE7452CD89431</vt:lpwstr>
  </property>
  <property fmtid="{D5CDD505-2E9C-101B-9397-08002B2CF9AE}" pid="3" name="Order">
    <vt:lpwstr>339400.000000000</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